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4" r:id="rId2"/>
    <p:sldMasterId id="2147483663" r:id="rId3"/>
    <p:sldMasterId id="2147483657" r:id="rId4"/>
    <p:sldMasterId id="2147484693" r:id="rId5"/>
    <p:sldMasterId id="2147484704" r:id="rId6"/>
    <p:sldMasterId id="2147484716" r:id="rId7"/>
  </p:sldMasterIdLst>
  <p:notesMasterIdLst>
    <p:notesMasterId r:id="rId43"/>
  </p:notesMasterIdLst>
  <p:sldIdLst>
    <p:sldId id="388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77" r:id="rId19"/>
    <p:sldId id="378" r:id="rId20"/>
    <p:sldId id="368" r:id="rId21"/>
    <p:sldId id="285" r:id="rId22"/>
    <p:sldId id="291" r:id="rId23"/>
    <p:sldId id="286" r:id="rId24"/>
    <p:sldId id="279" r:id="rId25"/>
    <p:sldId id="355" r:id="rId26"/>
    <p:sldId id="381" r:id="rId27"/>
    <p:sldId id="382" r:id="rId28"/>
    <p:sldId id="318" r:id="rId29"/>
    <p:sldId id="324" r:id="rId30"/>
    <p:sldId id="321" r:id="rId31"/>
    <p:sldId id="328" r:id="rId32"/>
    <p:sldId id="351" r:id="rId33"/>
    <p:sldId id="315" r:id="rId34"/>
    <p:sldId id="323" r:id="rId35"/>
    <p:sldId id="352" r:id="rId36"/>
    <p:sldId id="316" r:id="rId37"/>
    <p:sldId id="325" r:id="rId38"/>
    <p:sldId id="326" r:id="rId39"/>
    <p:sldId id="327" r:id="rId40"/>
    <p:sldId id="389" r:id="rId41"/>
    <p:sldId id="39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CC9900"/>
    <a:srgbClr val="336600"/>
    <a:srgbClr val="060400"/>
    <a:srgbClr val="EFE40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E74F4AF-BF49-294C-A318-7A33987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9681DAC-D59E-AC45-8965-47681F7C9A71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8475F92-F05F-D94B-8385-E01572A353DC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4134C22-1EAD-F24A-9BC3-E13A8E87666D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AE755FD-A763-1A44-9F0A-0D6AB997A67F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A1A0774-22E2-124B-823E-5EB1C747DF17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C87E2C-43DF-9C43-B33F-769D5B01BB17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F6025E8-4665-644F-ABF3-649DD3317B8A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824C4B5-49FB-5D47-832D-F1AF495A1162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435C17-EE39-414C-846E-EEBB74A4DE13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A55F740-B3F9-5D42-B2DB-A14CABD54A18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C7FFB60-905D-6945-A816-FEC6F5A0BDFC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201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EDE4F66-7AB0-044D-AFE5-325A23AD728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7C252C-23A3-B84E-A2FB-DE0291BEB4DB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5DC69E4-C9B4-B747-BF69-2BFB4EA8DAD2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EF65E36-2A99-3B40-86C1-F2A42DCD6C80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AD30CA4-41D6-6E4B-8A1C-F554E5670612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E8C28C-52AD-D04F-9671-AE8AEC258AEE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3323374-0517-A04A-9F7A-4DEC857B7056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4E13505-466D-DD4C-98E3-2A74F39D1EEF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52D9634-E757-4146-AFE0-FC7E4E32EDD4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D67BF99-054D-7747-BC82-B2B44B82C554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45887BA-EB45-6A4B-BB46-58BFEF8F1483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402A325-7488-1545-AF5C-20133B0FA248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86BDE98-EEB3-E54A-8B37-51278C26EDF4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A34979B-C5B6-1946-98AC-C1C29D3DE924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Arial" charset="0"/>
                <a:ea typeface="MS PGothic" charset="0"/>
              </a:rPr>
              <a:t>New Testament </a:t>
            </a:r>
            <a:r>
              <a:rPr lang="en-US" dirty="0" smtClean="0">
                <a:latin typeface="Arial" charset="0"/>
                <a:ea typeface="MS PGothic" charset="0"/>
              </a:rPr>
              <a:t>Backgrounds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437F0C0-9358-F646-B1E4-67C37C498F96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C194F34-4019-D849-BB62-D49124ADEF09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392EC2-02A2-9441-816F-3BBD3C95C909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1275E52-AB93-A54A-96FF-ED0C441F74C0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383E6CC-4D22-3243-9A74-70250424E8EF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972ECBE-EE6C-DB4B-98F2-7E88A0921D20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385" name="Rectangle 103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9316CC-C1C9-7547-A8B2-3E95922B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C93E-DD2C-9A46-BD94-CCB5CDAD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32EA-85E5-F044-A80E-FBC1E6C21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A704-D800-A64E-AA5E-1AD5D63B9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1110-11F5-C042-BC99-67F2CBC9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1027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" name="AutoShape 1029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23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24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5D98E-F4F3-F047-84FC-2109D04D6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CB82-D330-1E4F-A987-4D927BBFD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E9BF-DA37-EF4B-B5CB-D852349B5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90EE0-BEEC-A249-8486-D3E78B3C7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9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115E-D994-A54A-B408-440EC0C1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E754-0E36-E648-B479-F4602C0C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4885-139B-5D49-AE61-5C5CFD53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FA538-8A22-984C-ADDB-C4CDA4C6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9680-9FD0-284F-B0AB-9040F1BC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0BD2-1A13-3544-9243-6B2DB3086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7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85E2-BB0E-EC4C-BD65-50CAD008D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6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1387-47BB-F24D-BDCA-069E64E8E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7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0C51-FF21-C24C-92FD-ADDFDE18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2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2B1A-C52A-CD43-9D11-1B37A25B4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C1BD-E9D0-DB47-92CB-F00AEDB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9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3241-7FED-9344-A733-2942DA151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9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E65-7B2A-7C4C-A3EC-52511AC87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D4DE1-FA2D-0041-B039-8D2601E88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8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742B1-38E0-5B4F-A363-746B5C1E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91E5-CD50-D84C-8397-2E421F1C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3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903-2410-434B-A8C7-A07423085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4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F55C-B648-3347-BA07-49FDF9A4E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1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0EC7-2078-E743-88C8-691622D2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48BE-F0CA-9C4D-B410-78A966216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0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40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042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050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1051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055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10" name="Rectangle 1058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011" name="Rectangle 10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106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106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106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AFB5A9-0EBA-574F-9C5E-37AF7125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4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6CE84-0807-C34D-ABD4-BBEC699F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9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1955-FDA7-B94A-8303-569F76BC6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539E-376C-C149-BB8E-CF04A3AA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811D-E464-D342-8F5B-B3D441A4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7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1278-16DC-4643-8E53-AC29C220A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7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5BB5-8157-AA4E-8EFD-95CB43D7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7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E9FC-DEE3-7745-81B2-F546D921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2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6502-24FC-F44F-B577-CD99D4DF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8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67AB-DCB4-DF40-9FFE-7916DFC82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1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E23C-CE47-6E42-BD53-4B038A75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0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F087-86EE-2848-8121-889E59DBC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93FA-8056-404A-AE1A-F36DED8EA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691214F-B811-8941-A227-7F9322CD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198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A5BEA6-1872-0F41-9D1B-758EFE56C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6042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F27F-E7DA-D242-ACD4-70778942B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0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31F6DF-3288-B640-9F90-145F5474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60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44DD8D-8B5E-2144-868C-7FA12DDAF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954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99A3DA-BA5B-1740-B721-EC413CC4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63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C1D433-F997-2A42-B566-582C2CDDA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988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C0548F-DED7-994B-807A-44B18695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141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A40845-E5A2-E143-8EF7-D1AE4AE2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738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1F7CC5-5A43-0B44-80B8-34DF96E42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870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36D5A6-64B3-C043-8D83-7D525C7C0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084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010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75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4EEA4-4C59-9B48-8F93-AEC86D4F1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7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6000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545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926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9051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886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899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405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48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609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9165-19DF-3149-AA64-A06839326644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29660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05A47-3B33-7449-8A23-A662AF7DB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71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63819-A2B9-124A-B528-4F910BE0AFF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81470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FA6B-FAD5-9A46-A11E-77685279E67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6507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75DDC-D352-EA40-B34A-55974B4FB6E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5565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AEA9A-715F-914B-B730-5EB63C0FB64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45664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9031-03CF-DC46-AA2A-F8E7436A21A4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86382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EF6B-CCCA-5141-9012-2037EA65489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56480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C3CA-B639-D04A-93FD-8264F7601E9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45622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F54B-DB87-BD42-84B9-D2EBFB20142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11354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84AE-051E-0945-9754-25572D775B2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66479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12BC-E42E-6A47-AD4E-43E189356C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08934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0762-E778-7447-95CC-7ADFB5D50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5089-97C4-624E-80DC-FA870B2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7326EB-4E19-704A-8E63-39D97298F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5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  <p:sldLayoutId id="2147484590" r:id="rId12"/>
    <p:sldLayoutId id="214748459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026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7656" name="AutoShape 1027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7657" name="AutoShape 1028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29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2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60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60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60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charset="0"/>
              </a:defRPr>
            </a:lvl1pPr>
          </a:lstStyle>
          <a:p>
            <a:pPr>
              <a:defRPr/>
            </a:pPr>
            <a:fld id="{3B582B5D-F2FB-B943-BBCD-E4259F27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65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5C3E4439-420A-754B-A3E8-37F7E3575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259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452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4522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3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4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5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6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7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8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9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1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2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3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5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9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4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5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6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7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8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0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1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8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8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8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40A20E4B-2115-D646-BA50-00954925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9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8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1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1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1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EE1A245-E4A7-0D40-BAF3-3D7847B8E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2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5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4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fld id="{5D917906-2338-6249-97C0-C58375F020F7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eaLnBrk="1" hangingPunct="1"/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55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lenexasda.org/uploads/postimage/292_IMG2.jp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abbath day_of_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0273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5" y="1213007"/>
            <a:ext cx="9049395" cy="2522151"/>
          </a:xfrm>
        </p:spPr>
        <p:txBody>
          <a:bodyPr/>
          <a:lstStyle/>
          <a:p>
            <a:pPr algn="r">
              <a:defRPr/>
            </a:pPr>
            <a:r>
              <a:rPr lang="en-US" sz="6600" b="1" dirty="0" err="1" smtClean="0">
                <a:effectLst>
                  <a:glow rad="177800">
                    <a:schemeClr val="bg2"/>
                  </a:glow>
                </a:effectLst>
              </a:rPr>
              <a:t>Sabat</a:t>
            </a:r>
            <a:endParaRPr lang="en-US" sz="6600" b="1" dirty="0">
              <a:effectLst>
                <a:glow rad="177800">
                  <a:schemeClr val="bg2"/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977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533400" y="1600200"/>
            <a:ext cx="7924800" cy="4179888"/>
            <a:chOff x="336" y="1008"/>
            <a:chExt cx="4992" cy="2633"/>
          </a:xfrm>
        </p:grpSpPr>
        <p:sp>
          <p:nvSpPr>
            <p:cNvPr id="197637" name="Rectangle 1027"/>
            <p:cNvSpPr>
              <a:spLocks noChangeArrowheads="1"/>
            </p:cNvSpPr>
            <p:nvPr/>
          </p:nvSpPr>
          <p:spPr bwMode="auto">
            <a:xfrm>
              <a:off x="3216" y="2009"/>
              <a:ext cx="9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Menulis 2 huruf atau lebih</a:t>
              </a:r>
            </a:p>
          </p:txBody>
        </p:sp>
        <p:sp>
          <p:nvSpPr>
            <p:cNvPr id="197638" name="Rectangle 1028"/>
            <p:cNvSpPr>
              <a:spLocks noChangeArrowheads="1"/>
            </p:cNvSpPr>
            <p:nvPr/>
          </p:nvSpPr>
          <p:spPr bwMode="auto">
            <a:xfrm>
              <a:off x="336" y="3258"/>
              <a:ext cx="67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Memilih</a:t>
              </a:r>
            </a:p>
          </p:txBody>
        </p:sp>
        <p:sp>
          <p:nvSpPr>
            <p:cNvPr id="197639" name="Rectangle 1029"/>
            <p:cNvSpPr>
              <a:spLocks noChangeArrowheads="1"/>
            </p:cNvSpPr>
            <p:nvPr/>
          </p:nvSpPr>
          <p:spPr bwMode="auto">
            <a:xfrm>
              <a:off x="336" y="2893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Menampi</a:t>
              </a:r>
            </a:p>
          </p:txBody>
        </p:sp>
        <p:sp>
          <p:nvSpPr>
            <p:cNvPr id="197640" name="Rectangle 1030"/>
            <p:cNvSpPr>
              <a:spLocks noChangeArrowheads="1"/>
            </p:cNvSpPr>
            <p:nvPr/>
          </p:nvSpPr>
          <p:spPr bwMode="auto">
            <a:xfrm>
              <a:off x="336" y="2528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Mengirik</a:t>
              </a:r>
            </a:p>
          </p:txBody>
        </p:sp>
        <p:sp>
          <p:nvSpPr>
            <p:cNvPr id="197641" name="Rectangle 1031"/>
            <p:cNvSpPr>
              <a:spLocks noChangeArrowheads="1"/>
            </p:cNvSpPr>
            <p:nvPr/>
          </p:nvSpPr>
          <p:spPr bwMode="auto">
            <a:xfrm>
              <a:off x="336" y="2009"/>
              <a:ext cx="6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Mengikat berkas</a:t>
              </a:r>
            </a:p>
          </p:txBody>
        </p:sp>
        <p:sp>
          <p:nvSpPr>
            <p:cNvPr id="197642" name="Rectangle 1032"/>
            <p:cNvSpPr>
              <a:spLocks noChangeArrowheads="1"/>
            </p:cNvSpPr>
            <p:nvPr/>
          </p:nvSpPr>
          <p:spPr bwMode="auto">
            <a:xfrm>
              <a:off x="336" y="1613"/>
              <a:ext cx="67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Menuai</a:t>
              </a:r>
            </a:p>
          </p:txBody>
        </p:sp>
        <p:sp>
          <p:nvSpPr>
            <p:cNvPr id="197643" name="Rectangle 1033"/>
            <p:cNvSpPr>
              <a:spLocks noChangeArrowheads="1"/>
            </p:cNvSpPr>
            <p:nvPr/>
          </p:nvSpPr>
          <p:spPr bwMode="auto">
            <a:xfrm>
              <a:off x="336" y="1248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Membajak</a:t>
              </a:r>
            </a:p>
          </p:txBody>
        </p:sp>
        <p:sp>
          <p:nvSpPr>
            <p:cNvPr id="197644" name="Rectangle 1034"/>
            <p:cNvSpPr>
              <a:spLocks noChangeArrowheads="1"/>
            </p:cNvSpPr>
            <p:nvPr/>
          </p:nvSpPr>
          <p:spPr bwMode="auto">
            <a:xfrm>
              <a:off x="336" y="1008"/>
              <a:ext cx="6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Menabur</a:t>
              </a:r>
            </a:p>
          </p:txBody>
        </p:sp>
        <p:sp>
          <p:nvSpPr>
            <p:cNvPr id="197645" name="Rectangle 1035"/>
            <p:cNvSpPr>
              <a:spLocks noChangeArrowheads="1"/>
            </p:cNvSpPr>
            <p:nvPr/>
          </p:nvSpPr>
          <p:spPr bwMode="auto">
            <a:xfrm>
              <a:off x="1008" y="3258"/>
              <a:ext cx="76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Memukul wol</a:t>
              </a:r>
            </a:p>
          </p:txBody>
        </p:sp>
        <p:sp>
          <p:nvSpPr>
            <p:cNvPr id="197646" name="Rectangle 1036"/>
            <p:cNvSpPr>
              <a:spLocks noChangeArrowheads="1"/>
            </p:cNvSpPr>
            <p:nvPr/>
          </p:nvSpPr>
          <p:spPr bwMode="auto">
            <a:xfrm>
              <a:off x="1008" y="2893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Mencuci wol</a:t>
              </a:r>
            </a:p>
          </p:txBody>
        </p:sp>
        <p:sp>
          <p:nvSpPr>
            <p:cNvPr id="197647" name="Rectangle 1037"/>
            <p:cNvSpPr>
              <a:spLocks noChangeArrowheads="1"/>
            </p:cNvSpPr>
            <p:nvPr/>
          </p:nvSpPr>
          <p:spPr bwMode="auto">
            <a:xfrm>
              <a:off x="1008" y="2528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500">
                  <a:latin typeface="Arial Narrow" charset="0"/>
                </a:rPr>
                <a:t>Mencukur bulu domba (wol)</a:t>
              </a:r>
            </a:p>
          </p:txBody>
        </p:sp>
        <p:sp>
          <p:nvSpPr>
            <p:cNvPr id="197648" name="Rectangle 1038"/>
            <p:cNvSpPr>
              <a:spLocks noChangeArrowheads="1"/>
            </p:cNvSpPr>
            <p:nvPr/>
          </p:nvSpPr>
          <p:spPr bwMode="auto">
            <a:xfrm>
              <a:off x="1008" y="2009"/>
              <a:ext cx="76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Memanggang</a:t>
              </a:r>
            </a:p>
          </p:txBody>
        </p:sp>
        <p:sp>
          <p:nvSpPr>
            <p:cNvPr id="197649" name="Rectangle 1039"/>
            <p:cNvSpPr>
              <a:spLocks noChangeArrowheads="1"/>
            </p:cNvSpPr>
            <p:nvPr/>
          </p:nvSpPr>
          <p:spPr bwMode="auto">
            <a:xfrm>
              <a:off x="1008" y="1613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Meremas</a:t>
              </a:r>
            </a:p>
          </p:txBody>
        </p:sp>
        <p:sp>
          <p:nvSpPr>
            <p:cNvPr id="197650" name="Rectangle 1040"/>
            <p:cNvSpPr>
              <a:spLocks noChangeArrowheads="1"/>
            </p:cNvSpPr>
            <p:nvPr/>
          </p:nvSpPr>
          <p:spPr bwMode="auto">
            <a:xfrm>
              <a:off x="1008" y="1248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Menyaring</a:t>
              </a:r>
            </a:p>
          </p:txBody>
        </p:sp>
        <p:sp>
          <p:nvSpPr>
            <p:cNvPr id="197651" name="Rectangle 1041"/>
            <p:cNvSpPr>
              <a:spLocks noChangeArrowheads="1"/>
            </p:cNvSpPr>
            <p:nvPr/>
          </p:nvSpPr>
          <p:spPr bwMode="auto">
            <a:xfrm>
              <a:off x="1008" y="1008"/>
              <a:ext cx="7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Menumbuk</a:t>
              </a:r>
            </a:p>
          </p:txBody>
        </p:sp>
        <p:sp>
          <p:nvSpPr>
            <p:cNvPr id="197652" name="Rectangle 1042"/>
            <p:cNvSpPr>
              <a:spLocks noChangeArrowheads="1"/>
            </p:cNvSpPr>
            <p:nvPr/>
          </p:nvSpPr>
          <p:spPr bwMode="auto">
            <a:xfrm>
              <a:off x="1776" y="3258"/>
              <a:ext cx="72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Mengikat</a:t>
              </a:r>
            </a:p>
          </p:txBody>
        </p:sp>
        <p:sp>
          <p:nvSpPr>
            <p:cNvPr id="197653" name="Rectangle 1043"/>
            <p:cNvSpPr>
              <a:spLocks noChangeArrowheads="1"/>
            </p:cNvSpPr>
            <p:nvPr/>
          </p:nvSpPr>
          <p:spPr bwMode="auto">
            <a:xfrm>
              <a:off x="1776" y="2893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Memisahkan 2 benang</a:t>
              </a:r>
            </a:p>
          </p:txBody>
        </p:sp>
        <p:sp>
          <p:nvSpPr>
            <p:cNvPr id="197654" name="Rectangle 1044"/>
            <p:cNvSpPr>
              <a:spLocks noChangeArrowheads="1"/>
            </p:cNvSpPr>
            <p:nvPr/>
          </p:nvSpPr>
          <p:spPr bwMode="auto">
            <a:xfrm>
              <a:off x="1776" y="252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Memintal 2 benang</a:t>
              </a:r>
            </a:p>
          </p:txBody>
        </p:sp>
        <p:sp>
          <p:nvSpPr>
            <p:cNvPr id="197655" name="Rectangle 1045"/>
            <p:cNvSpPr>
              <a:spLocks noChangeArrowheads="1"/>
            </p:cNvSpPr>
            <p:nvPr/>
          </p:nvSpPr>
          <p:spPr bwMode="auto">
            <a:xfrm>
              <a:off x="1776" y="2009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Membuat 2 putaran</a:t>
              </a:r>
            </a:p>
          </p:txBody>
        </p:sp>
        <p:sp>
          <p:nvSpPr>
            <p:cNvPr id="197656" name="Rectangle 1046"/>
            <p:cNvSpPr>
              <a:spLocks noChangeArrowheads="1"/>
            </p:cNvSpPr>
            <p:nvPr/>
          </p:nvSpPr>
          <p:spPr bwMode="auto">
            <a:xfrm>
              <a:off x="1776" y="1613"/>
              <a:ext cx="72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Menenun</a:t>
              </a:r>
            </a:p>
          </p:txBody>
        </p:sp>
        <p:sp>
          <p:nvSpPr>
            <p:cNvPr id="197657" name="Rectangle 1047"/>
            <p:cNvSpPr>
              <a:spLocks noChangeArrowheads="1"/>
            </p:cNvSpPr>
            <p:nvPr/>
          </p:nvSpPr>
          <p:spPr bwMode="auto">
            <a:xfrm>
              <a:off x="1776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Memutar</a:t>
              </a:r>
            </a:p>
          </p:txBody>
        </p:sp>
        <p:sp>
          <p:nvSpPr>
            <p:cNvPr id="197658" name="Rectangle 1048"/>
            <p:cNvSpPr>
              <a:spLocks noChangeArrowheads="1"/>
            </p:cNvSpPr>
            <p:nvPr/>
          </p:nvSpPr>
          <p:spPr bwMode="auto">
            <a:xfrm>
              <a:off x="1776" y="1008"/>
              <a:ext cx="7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500">
                  <a:latin typeface="Arial Narrow" charset="0"/>
                </a:rPr>
                <a:t>Mencelup wol</a:t>
              </a:r>
            </a:p>
          </p:txBody>
        </p:sp>
        <p:sp>
          <p:nvSpPr>
            <p:cNvPr id="197659" name="Rectangle 1049"/>
            <p:cNvSpPr>
              <a:spLocks noChangeArrowheads="1"/>
            </p:cNvSpPr>
            <p:nvPr/>
          </p:nvSpPr>
          <p:spPr bwMode="auto">
            <a:xfrm>
              <a:off x="2496" y="3258"/>
              <a:ext cx="72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Membuat daging asap</a:t>
              </a:r>
            </a:p>
          </p:txBody>
        </p:sp>
        <p:sp>
          <p:nvSpPr>
            <p:cNvPr id="197660" name="Rectangle 1050"/>
            <p:cNvSpPr>
              <a:spLocks noChangeArrowheads="1"/>
            </p:cNvSpPr>
            <p:nvPr/>
          </p:nvSpPr>
          <p:spPr bwMode="auto">
            <a:xfrm>
              <a:off x="2496" y="2893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Menguliti</a:t>
              </a:r>
            </a:p>
          </p:txBody>
        </p:sp>
        <p:sp>
          <p:nvSpPr>
            <p:cNvPr id="197661" name="Rectangle 1051"/>
            <p:cNvSpPr>
              <a:spLocks noChangeArrowheads="1"/>
            </p:cNvSpPr>
            <p:nvPr/>
          </p:nvSpPr>
          <p:spPr bwMode="auto">
            <a:xfrm>
              <a:off x="2496" y="252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500">
                  <a:latin typeface="Arial Narrow" charset="0"/>
                </a:rPr>
                <a:t>Menyembelih</a:t>
              </a:r>
            </a:p>
          </p:txBody>
        </p:sp>
        <p:sp>
          <p:nvSpPr>
            <p:cNvPr id="197662" name="Rectangle 1052"/>
            <p:cNvSpPr>
              <a:spLocks noChangeArrowheads="1"/>
            </p:cNvSpPr>
            <p:nvPr/>
          </p:nvSpPr>
          <p:spPr bwMode="auto">
            <a:xfrm>
              <a:off x="2496" y="2009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Membuat jebakan binatang</a:t>
              </a:r>
            </a:p>
          </p:txBody>
        </p:sp>
        <p:sp>
          <p:nvSpPr>
            <p:cNvPr id="197663" name="Rectangle 1053"/>
            <p:cNvSpPr>
              <a:spLocks noChangeArrowheads="1"/>
            </p:cNvSpPr>
            <p:nvPr/>
          </p:nvSpPr>
          <p:spPr bwMode="auto">
            <a:xfrm>
              <a:off x="2496" y="1613"/>
              <a:ext cx="72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Merobek</a:t>
              </a:r>
            </a:p>
          </p:txBody>
        </p:sp>
        <p:sp>
          <p:nvSpPr>
            <p:cNvPr id="197664" name="Rectangle 1054"/>
            <p:cNvSpPr>
              <a:spLocks noChangeArrowheads="1"/>
            </p:cNvSpPr>
            <p:nvPr/>
          </p:nvSpPr>
          <p:spPr bwMode="auto">
            <a:xfrm>
              <a:off x="2496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Menjahit</a:t>
              </a:r>
            </a:p>
          </p:txBody>
        </p:sp>
        <p:sp>
          <p:nvSpPr>
            <p:cNvPr id="197665" name="Rectangle 1055"/>
            <p:cNvSpPr>
              <a:spLocks noChangeArrowheads="1"/>
            </p:cNvSpPr>
            <p:nvPr/>
          </p:nvSpPr>
          <p:spPr bwMode="auto">
            <a:xfrm>
              <a:off x="2496" y="1008"/>
              <a:ext cx="7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Mengurai</a:t>
              </a:r>
            </a:p>
          </p:txBody>
        </p:sp>
        <p:sp>
          <p:nvSpPr>
            <p:cNvPr id="197666" name="Rectangle 1056"/>
            <p:cNvSpPr>
              <a:spLocks noChangeArrowheads="1"/>
            </p:cNvSpPr>
            <p:nvPr/>
          </p:nvSpPr>
          <p:spPr bwMode="auto">
            <a:xfrm>
              <a:off x="3216" y="3258"/>
              <a:ext cx="91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Mengoyak sesuatu</a:t>
              </a:r>
            </a:p>
          </p:txBody>
        </p:sp>
        <p:sp>
          <p:nvSpPr>
            <p:cNvPr id="197667" name="Rectangle 1057"/>
            <p:cNvSpPr>
              <a:spLocks noChangeArrowheads="1"/>
            </p:cNvSpPr>
            <p:nvPr/>
          </p:nvSpPr>
          <p:spPr bwMode="auto">
            <a:xfrm>
              <a:off x="3216" y="2893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Membangun</a:t>
              </a:r>
            </a:p>
          </p:txBody>
        </p:sp>
        <p:sp>
          <p:nvSpPr>
            <p:cNvPr id="197668" name="Rectangle 1058"/>
            <p:cNvSpPr>
              <a:spLocks noChangeArrowheads="1"/>
            </p:cNvSpPr>
            <p:nvPr/>
          </p:nvSpPr>
          <p:spPr bwMode="auto">
            <a:xfrm>
              <a:off x="3216" y="2528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Menghapus 2 huruf atau lebih</a:t>
              </a:r>
            </a:p>
          </p:txBody>
        </p:sp>
        <p:sp>
          <p:nvSpPr>
            <p:cNvPr id="197669" name="Rectangle 1059"/>
            <p:cNvSpPr>
              <a:spLocks noChangeArrowheads="1"/>
            </p:cNvSpPr>
            <p:nvPr/>
          </p:nvSpPr>
          <p:spPr bwMode="auto">
            <a:xfrm>
              <a:off x="3216" y="1613"/>
              <a:ext cx="91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Menggunting luka kulit</a:t>
              </a:r>
            </a:p>
          </p:txBody>
        </p:sp>
        <p:sp>
          <p:nvSpPr>
            <p:cNvPr id="197670" name="Rectangle 1060"/>
            <p:cNvSpPr>
              <a:spLocks noChangeArrowheads="1"/>
            </p:cNvSpPr>
            <p:nvPr/>
          </p:nvSpPr>
          <p:spPr bwMode="auto">
            <a:xfrm>
              <a:off x="3216" y="1248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Mengikis luka kulit</a:t>
              </a:r>
            </a:p>
          </p:txBody>
        </p:sp>
        <p:sp>
          <p:nvSpPr>
            <p:cNvPr id="197671" name="Rectangle 1061"/>
            <p:cNvSpPr>
              <a:spLocks noChangeArrowheads="1"/>
            </p:cNvSpPr>
            <p:nvPr/>
          </p:nvSpPr>
          <p:spPr bwMode="auto">
            <a:xfrm>
              <a:off x="3216" y="1008"/>
              <a:ext cx="9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Mengobati luka</a:t>
              </a:r>
            </a:p>
          </p:txBody>
        </p:sp>
        <p:sp>
          <p:nvSpPr>
            <p:cNvPr id="197672" name="Rectangle 1062"/>
            <p:cNvSpPr>
              <a:spLocks noChangeArrowheads="1"/>
            </p:cNvSpPr>
            <p:nvPr/>
          </p:nvSpPr>
          <p:spPr bwMode="auto">
            <a:xfrm>
              <a:off x="4128" y="3258"/>
              <a:ext cx="120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>
                <a:latin typeface="Arial Narrow" charset="0"/>
              </a:endParaRPr>
            </a:p>
          </p:txBody>
        </p:sp>
        <p:sp>
          <p:nvSpPr>
            <p:cNvPr id="197673" name="Rectangle 1063"/>
            <p:cNvSpPr>
              <a:spLocks noChangeArrowheads="1"/>
            </p:cNvSpPr>
            <p:nvPr/>
          </p:nvSpPr>
          <p:spPr bwMode="auto">
            <a:xfrm>
              <a:off x="4128" y="2893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>
                <a:latin typeface="Arial Narrow" charset="0"/>
              </a:endParaRPr>
            </a:p>
          </p:txBody>
        </p:sp>
        <p:sp>
          <p:nvSpPr>
            <p:cNvPr id="197674" name="Rectangle 1064"/>
            <p:cNvSpPr>
              <a:spLocks noChangeArrowheads="1"/>
            </p:cNvSpPr>
            <p:nvPr/>
          </p:nvSpPr>
          <p:spPr bwMode="auto">
            <a:xfrm>
              <a:off x="4128" y="2528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>
                <a:latin typeface="Arial Narrow" charset="0"/>
              </a:endParaRPr>
            </a:p>
          </p:txBody>
        </p:sp>
        <p:sp>
          <p:nvSpPr>
            <p:cNvPr id="197675" name="Rectangle 1065"/>
            <p:cNvSpPr>
              <a:spLocks noChangeArrowheads="1"/>
            </p:cNvSpPr>
            <p:nvPr/>
          </p:nvSpPr>
          <p:spPr bwMode="auto">
            <a:xfrm>
              <a:off x="4128" y="2009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Memindahkan objek dari antara daerah privat dan publik</a:t>
              </a:r>
            </a:p>
          </p:txBody>
        </p:sp>
        <p:sp>
          <p:nvSpPr>
            <p:cNvPr id="197676" name="Rectangle 1066"/>
            <p:cNvSpPr>
              <a:spLocks noChangeArrowheads="1"/>
            </p:cNvSpPr>
            <p:nvPr/>
          </p:nvSpPr>
          <p:spPr bwMode="auto">
            <a:xfrm>
              <a:off x="4128" y="1613"/>
              <a:ext cx="120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Melakukan sentuhan akhir pada suatu objek</a:t>
              </a:r>
            </a:p>
          </p:txBody>
        </p:sp>
        <p:sp>
          <p:nvSpPr>
            <p:cNvPr id="197677" name="Rectangle 1067"/>
            <p:cNvSpPr>
              <a:spLocks noChangeArrowheads="1"/>
            </p:cNvSpPr>
            <p:nvPr/>
          </p:nvSpPr>
          <p:spPr bwMode="auto">
            <a:xfrm>
              <a:off x="4128" y="1248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Menyalakan api</a:t>
              </a:r>
            </a:p>
          </p:txBody>
        </p:sp>
        <p:sp>
          <p:nvSpPr>
            <p:cNvPr id="197678" name="Rectangle 1068"/>
            <p:cNvSpPr>
              <a:spLocks noChangeArrowheads="1"/>
            </p:cNvSpPr>
            <p:nvPr/>
          </p:nvSpPr>
          <p:spPr bwMode="auto">
            <a:xfrm>
              <a:off x="4128" y="1008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>
                  <a:latin typeface="Arial Narrow" charset="0"/>
                </a:rPr>
                <a:t>Memadamkan api</a:t>
              </a:r>
            </a:p>
          </p:txBody>
        </p:sp>
        <p:sp>
          <p:nvSpPr>
            <p:cNvPr id="197679" name="Line 1069"/>
            <p:cNvSpPr>
              <a:spLocks noChangeShapeType="1"/>
            </p:cNvSpPr>
            <p:nvPr/>
          </p:nvSpPr>
          <p:spPr bwMode="auto">
            <a:xfrm>
              <a:off x="336" y="1008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0" name="Line 1070"/>
            <p:cNvSpPr>
              <a:spLocks noChangeShapeType="1"/>
            </p:cNvSpPr>
            <p:nvPr/>
          </p:nvSpPr>
          <p:spPr bwMode="auto">
            <a:xfrm>
              <a:off x="336" y="124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1" name="Line 1071"/>
            <p:cNvSpPr>
              <a:spLocks noChangeShapeType="1"/>
            </p:cNvSpPr>
            <p:nvPr/>
          </p:nvSpPr>
          <p:spPr bwMode="auto">
            <a:xfrm>
              <a:off x="336" y="1613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2" name="Line 1072"/>
            <p:cNvSpPr>
              <a:spLocks noChangeShapeType="1"/>
            </p:cNvSpPr>
            <p:nvPr/>
          </p:nvSpPr>
          <p:spPr bwMode="auto">
            <a:xfrm>
              <a:off x="336" y="2009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3" name="Line 1073"/>
            <p:cNvSpPr>
              <a:spLocks noChangeShapeType="1"/>
            </p:cNvSpPr>
            <p:nvPr/>
          </p:nvSpPr>
          <p:spPr bwMode="auto">
            <a:xfrm>
              <a:off x="336" y="252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4" name="Line 1074"/>
            <p:cNvSpPr>
              <a:spLocks noChangeShapeType="1"/>
            </p:cNvSpPr>
            <p:nvPr/>
          </p:nvSpPr>
          <p:spPr bwMode="auto">
            <a:xfrm>
              <a:off x="336" y="2893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5" name="Line 1075"/>
            <p:cNvSpPr>
              <a:spLocks noChangeShapeType="1"/>
            </p:cNvSpPr>
            <p:nvPr/>
          </p:nvSpPr>
          <p:spPr bwMode="auto">
            <a:xfrm>
              <a:off x="336" y="325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6" name="Line 1076"/>
            <p:cNvSpPr>
              <a:spLocks noChangeShapeType="1"/>
            </p:cNvSpPr>
            <p:nvPr/>
          </p:nvSpPr>
          <p:spPr bwMode="auto">
            <a:xfrm>
              <a:off x="336" y="3641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7" name="Line 1077"/>
            <p:cNvSpPr>
              <a:spLocks noChangeShapeType="1"/>
            </p:cNvSpPr>
            <p:nvPr/>
          </p:nvSpPr>
          <p:spPr bwMode="auto">
            <a:xfrm>
              <a:off x="336" y="1008"/>
              <a:ext cx="0" cy="26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8" name="Line 1078"/>
            <p:cNvSpPr>
              <a:spLocks noChangeShapeType="1"/>
            </p:cNvSpPr>
            <p:nvPr/>
          </p:nvSpPr>
          <p:spPr bwMode="auto">
            <a:xfrm>
              <a:off x="5328" y="1008"/>
              <a:ext cx="0" cy="26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9" name="Line 1079"/>
            <p:cNvSpPr>
              <a:spLocks noChangeShapeType="1"/>
            </p:cNvSpPr>
            <p:nvPr/>
          </p:nvSpPr>
          <p:spPr bwMode="auto">
            <a:xfrm>
              <a:off x="4128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0" name="Line 1080"/>
            <p:cNvSpPr>
              <a:spLocks noChangeShapeType="1"/>
            </p:cNvSpPr>
            <p:nvPr/>
          </p:nvSpPr>
          <p:spPr bwMode="auto">
            <a:xfrm>
              <a:off x="3216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1" name="Line 1081"/>
            <p:cNvSpPr>
              <a:spLocks noChangeShapeType="1"/>
            </p:cNvSpPr>
            <p:nvPr/>
          </p:nvSpPr>
          <p:spPr bwMode="auto">
            <a:xfrm>
              <a:off x="2496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2" name="Line 1082"/>
            <p:cNvSpPr>
              <a:spLocks noChangeShapeType="1"/>
            </p:cNvSpPr>
            <p:nvPr/>
          </p:nvSpPr>
          <p:spPr bwMode="auto">
            <a:xfrm>
              <a:off x="1776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3" name="Line 1083"/>
            <p:cNvSpPr>
              <a:spLocks noChangeShapeType="1"/>
            </p:cNvSpPr>
            <p:nvPr/>
          </p:nvSpPr>
          <p:spPr bwMode="auto">
            <a:xfrm>
              <a:off x="1008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68" name="Oval 1084"/>
          <p:cNvSpPr>
            <a:spLocks noChangeArrowheads="1"/>
          </p:cNvSpPr>
          <p:nvPr/>
        </p:nvSpPr>
        <p:spPr bwMode="auto">
          <a:xfrm>
            <a:off x="5029200" y="3124200"/>
            <a:ext cx="1471613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0" name="Oval 1086"/>
          <p:cNvSpPr>
            <a:spLocks noChangeArrowheads="1"/>
          </p:cNvSpPr>
          <p:nvPr/>
        </p:nvSpPr>
        <p:spPr bwMode="auto">
          <a:xfrm>
            <a:off x="3810000" y="5029200"/>
            <a:ext cx="1295400" cy="828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Rectangle 1027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977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68" grpId="0" animBg="1"/>
      <p:bldP spid="247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3505200"/>
          </a:xfrm>
        </p:spPr>
        <p:txBody>
          <a:bodyPr/>
          <a:lstStyle/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>
                <a:latin typeface="Arial" charset="0"/>
              </a:rPr>
              <a:t>3 macam makanan pesta disajikan setiap Shabbat</a:t>
            </a:r>
          </a:p>
          <a:p>
            <a:pPr marL="508000" indent="-508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Setiap orang Yahudi dianjurkan untuk menghadiri ibadah di Sinagoga</a:t>
            </a:r>
          </a:p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>
                <a:latin typeface="Arial" charset="0"/>
              </a:rPr>
              <a:t>Dianjurkan untuk melakukan kegiatan di hari Shabbat</a:t>
            </a:r>
          </a:p>
        </p:txBody>
      </p:sp>
      <p:sp>
        <p:nvSpPr>
          <p:cNvPr id="199682" name="Rectangle 1027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44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04" name="Group 4"/>
          <p:cNvGraphicFramePr>
            <a:graphicFrameLocks noGrp="1"/>
          </p:cNvGraphicFramePr>
          <p:nvPr/>
        </p:nvGraphicFramePr>
        <p:xfrm>
          <a:off x="609600" y="1524000"/>
          <a:ext cx="7772400" cy="438308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79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Kegiatan yang Dianjurkan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Kegiatan yang Dianjurkan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Menurut aturan dan kebiasaan Yahudi, tidak diharuskan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11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Mengunjungi keluarga dan teman (dalam jarak dekat  - hanya dengan berjalan kaki)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Menyanyikan lagu daerah selama atau setelah makan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Bermain permainan papan bersama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Menghabiskan Shabbat bersama dengan keluarga terdekat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Membaca, belajar, mendiskusikan Taurat dan penjelasannya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Membaca fiksi Yahudi modern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Datang ke Sinagoga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Hubungan intim antara suami dan istri dianjurkan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(Kabbalah)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Berjalan santai di alam atau gerak jalan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Mengundang keluarga atau teman untuk menginap selama Shabbat atau minimal satu kali makan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Menghabiskan waktu dengan binatang peliharaan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(Ortodoks Modern/Konservatif)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755" name="Rectangle 1027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3810000"/>
          </a:xfrm>
        </p:spPr>
        <p:txBody>
          <a:bodyPr/>
          <a:lstStyle/>
          <a:p>
            <a:pPr marL="465138" indent="-465138" eaLnBrk="1" hangingPunct="1">
              <a:buFont typeface="Wingdings" charset="0"/>
              <a:buNone/>
            </a:pPr>
            <a:r>
              <a:rPr lang="en-US" sz="2800" b="1">
                <a:latin typeface="Arial" charset="0"/>
              </a:rPr>
              <a:t>Westminster Confession of Faith (27.7)</a:t>
            </a:r>
          </a:p>
          <a:p>
            <a:pPr marL="465138" indent="-465138" eaLnBrk="1" hangingPunct="1">
              <a:buFont typeface="Wingdings" charset="0"/>
              <a:buNone/>
            </a:pPr>
            <a:r>
              <a:rPr lang="en-US" sz="2800" b="1" i="1">
                <a:latin typeface="Arial" charset="0"/>
              </a:rPr>
              <a:t>(Pengakuan Iman Westminster)</a:t>
            </a:r>
            <a:endParaRPr lang="en-US" sz="2800" b="1">
              <a:latin typeface="Arial" charset="0"/>
            </a:endParaRPr>
          </a:p>
          <a:p>
            <a:pPr marL="465138" indent="-465138" eaLnBrk="1" hangingPunct="1"/>
            <a:r>
              <a:rPr lang="en-US" sz="2400" i="1">
                <a:latin typeface="Arial" charset="0"/>
              </a:rPr>
              <a:t>Seperti yang terjadi di hukum alam, yaitu, pada umumnya, perlunya bagian waktu untuk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disediakan khusus untuk menyembah Allah</a:t>
            </a:r>
            <a:r>
              <a:rPr lang="en-US" sz="2400" i="1">
                <a:latin typeface="Arial" charset="0"/>
              </a:rPr>
              <a:t>; agar, dalam firman-Nya, dengan perintah yang positif, perintah moral, dan terus-menerus mengikat semua manusia dalam berbagai jaman, Dia telah menunjuk satu dari tujuh hari, sebagai hari Sabat,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untuk dipertahankan kudus untuk Dia</a:t>
            </a:r>
            <a:r>
              <a:rPr lang="en-US" sz="2400" i="1">
                <a:latin typeface="Arial" charset="0"/>
              </a:rPr>
              <a:t>…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title"/>
          </p:nvPr>
        </p:nvSpPr>
        <p:spPr>
          <a:xfrm>
            <a:off x="90488" y="228600"/>
            <a:ext cx="8339137" cy="914400"/>
          </a:xfrm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Sabat – Makna bagi Orang Kristen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101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83393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Westminster Confession of Faith (27.8)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i="1">
                <a:latin typeface="Arial" charset="0"/>
              </a:rPr>
              <a:t>(Pengakuan Iman Westminster)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>
                <a:latin typeface="Arial" charset="0"/>
              </a:rPr>
              <a:t>Hari Sabat ini kemudian dipertahankan kudus untuk Tuhan, ketika manusia, setelah mempersiapkan hati masing-masing, dan setelah sebelumnya menyelesaikan persoalan sehari-hari masing-masing,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tidak hanya melaksanakan perhentian kudus, sepanjang hari</a:t>
            </a:r>
            <a:r>
              <a:rPr lang="en-US" sz="2400" i="1">
                <a:latin typeface="Arial" charset="0"/>
              </a:rPr>
              <a:t>, dari pekerjaan, perkataan, and pemikiran tentang tentang pekerjaan dan kesenangan duniawi merekam tetapi juga menyediakan, seluruh waktu,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dalam penyembahan kepada Tuhan secara publik maupun secara pribadi</a:t>
            </a:r>
            <a:r>
              <a:rPr lang="en-US" sz="2400" i="1">
                <a:latin typeface="Arial" charset="0"/>
              </a:rPr>
              <a:t>, dan dalam ketaatan akan kebutuhan dan kasih karunia.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90488" y="228600"/>
            <a:ext cx="8339137" cy="914400"/>
          </a:xfrm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Sabat – Makna bagi Orang Kristen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90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4" descr="292_IMG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991600" cy="1143000"/>
          </a:xfrm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marL="509588" indent="-509588" algn="l" eaLnBrk="1" hangingPunct="1">
              <a:defRPr/>
            </a:pPr>
            <a:r>
              <a:rPr lang="en-US" sz="3600">
                <a:solidFill>
                  <a:schemeClr val="tx1"/>
                </a:solidFill>
                <a:latin typeface="Tahoma" charset="0"/>
              </a:rPr>
              <a:t>I. </a:t>
            </a:r>
            <a:r>
              <a:rPr lang="en-US" sz="3600">
                <a:latin typeface="Tahoma" charset="0"/>
              </a:rPr>
              <a:t>Bangsa Israel beristirahat untuk menjaga perjalanan rohani bersama Allah</a:t>
            </a:r>
            <a:endParaRPr lang="en-US" sz="4000">
              <a:latin typeface="Tahoma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00063" y="1357313"/>
            <a:ext cx="8572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en-US" altLang="zh-CN" sz="3100">
                <a:ea typeface="宋体" charset="0"/>
                <a:cs typeface="宋体" charset="0"/>
              </a:rPr>
              <a:t>Setiap laki-laki Yahudi menghadiri </a:t>
            </a:r>
            <a:r>
              <a:rPr lang="en-US" altLang="zh-CN" sz="3100" b="1" u="sng">
                <a:ea typeface="宋体" charset="0"/>
                <a:cs typeface="宋体" charset="0"/>
              </a:rPr>
              <a:t>tiga perayaan setiap tahun</a:t>
            </a:r>
            <a:r>
              <a:rPr lang="en-US" altLang="zh-CN" sz="3100" b="1">
                <a:ea typeface="宋体" charset="0"/>
                <a:cs typeface="宋体" charset="0"/>
              </a:rPr>
              <a:t> </a:t>
            </a:r>
            <a:r>
              <a:rPr lang="en-US" altLang="zh-CN" sz="3100">
                <a:ea typeface="宋体" charset="0"/>
                <a:cs typeface="宋体" charset="0"/>
              </a:rPr>
              <a:t>untuk mengingat berkat-berkat yang Allah berikan dalam hidup mereka (Kel 23:14-19).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en-US" altLang="zh-CN" sz="3100">
                <a:ea typeface="宋体" charset="0"/>
                <a:cs typeface="宋体" charset="0"/>
              </a:rPr>
              <a:t>Menjaga hari </a:t>
            </a:r>
            <a:r>
              <a:rPr lang="en-US" altLang="zh-CN" sz="3100" b="1" u="sng">
                <a:ea typeface="宋体" charset="0"/>
                <a:cs typeface="宋体" charset="0"/>
              </a:rPr>
              <a:t>Sabat</a:t>
            </a:r>
            <a:r>
              <a:rPr lang="en-US" altLang="zh-CN" sz="3100">
                <a:ea typeface="宋体" charset="0"/>
                <a:cs typeface="宋体" charset="0"/>
              </a:rPr>
              <a:t> adalah perintah penting dari Allah karena menandakan perjanjian Israel dengan Tuhan yang kudus (31:12-17).</a:t>
            </a:r>
            <a:endParaRPr lang="en-US" altLang="zh-CN" sz="31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609600" indent="-609600" algn="just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en-US" altLang="zh-CN" sz="31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Salah satu pelanggaran terhadap perhentian kudus adalah </a:t>
            </a:r>
            <a:r>
              <a:rPr lang="en-US" altLang="zh-CN" sz="3100" b="1" u="sng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menyalakan api</a:t>
            </a:r>
            <a:r>
              <a:rPr lang="en-US" altLang="zh-CN" sz="31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 di hari Sabat (35:1-3).</a:t>
            </a:r>
            <a:endParaRPr lang="en-US" sz="31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4" descr="Flowers 05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0063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Tahoma" charset="0"/>
              </a:rPr>
              <a:t>II. Kita juga membutuhkan waktu kudus untuk beristirahat dan</a:t>
            </a:r>
            <a:r>
              <a:rPr lang="en-US" altLang="zh-CN" sz="38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rPr>
              <a:t> </a:t>
            </a:r>
            <a:r>
              <a:rPr lang="en-US" altLang="zh-CN" sz="3800" u="sng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rPr>
              <a:t>merenungkan</a:t>
            </a:r>
            <a:r>
              <a:rPr lang="en-US" altLang="zh-CN" sz="3800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rPr>
              <a:t> karya tangan Allah dalam hidup kita.</a:t>
            </a:r>
            <a:endParaRPr lang="en-US" sz="3800">
              <a:latin typeface="Tahoma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214438" y="2071688"/>
            <a:ext cx="7848600" cy="399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Waktu kudus?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Seperti bangsa Israel, kita butuh merayakan perhentian yang kudus setiap </a:t>
            </a: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tahun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Seperti bangsa Israel, kita butuh merayakan perhentian yang kudus setiap </a:t>
            </a: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minggu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2" descr="27028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Tahoma" charset="0"/>
              </a:rPr>
              <a:t>Ide Utama: Ambil waktu istirahat yang</a:t>
            </a:r>
            <a:r>
              <a:rPr lang="en-US" altLang="zh-CN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rPr>
              <a:t> </a:t>
            </a:r>
            <a:r>
              <a:rPr lang="en-US" altLang="zh-CN" b="1" u="sng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rPr>
              <a:t>kudus</a:t>
            </a:r>
            <a:r>
              <a:rPr lang="en-US" altLang="zh-CN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rPr>
              <a:t>!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</a:rPr>
              <a:t>Pertanyaan untuk Diskusi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zh-CN">
                <a:latin typeface="Tahoma" charset="0"/>
                <a:ea typeface="宋体" charset="0"/>
                <a:cs typeface="宋体" charset="0"/>
              </a:rPr>
              <a:t>Apa yang </a:t>
            </a:r>
            <a:r>
              <a:rPr lang="en-US" altLang="zh-CN" i="1">
                <a:latin typeface="Tahoma" charset="0"/>
                <a:ea typeface="宋体" charset="0"/>
                <a:cs typeface="宋体" charset="0"/>
              </a:rPr>
              <a:t>sebenarnya</a:t>
            </a:r>
            <a:r>
              <a:rPr lang="en-US" altLang="zh-CN">
                <a:latin typeface="Tahoma" charset="0"/>
                <a:ea typeface="宋体" charset="0"/>
                <a:cs typeface="宋体" charset="0"/>
              </a:rPr>
              <a:t> kita katakan ketika kita mengeluh bahwa kita tidak punya waktu untuk istirahat?</a:t>
            </a:r>
          </a:p>
          <a:p>
            <a:pPr marL="609600" indent="-609600" eaLnBrk="1" hangingPunct="1">
              <a:defRPr/>
            </a:pPr>
            <a:endParaRPr lang="en-US" altLang="zh-CN">
              <a:latin typeface="Tahoma" charset="0"/>
              <a:ea typeface="宋体" charset="0"/>
              <a:cs typeface="宋体" charset="0"/>
            </a:endParaRPr>
          </a:p>
          <a:p>
            <a:pPr marL="609600" indent="-609600" eaLnBrk="1" hangingPunct="1">
              <a:defRPr/>
            </a:pPr>
            <a:r>
              <a:rPr lang="en-US" altLang="zh-CN">
                <a:latin typeface="Tahoma" charset="0"/>
                <a:ea typeface="宋体" charset="0"/>
                <a:cs typeface="宋体" charset="0"/>
              </a:rPr>
              <a:t>Dengan cara apa Allah berbicara pada </a:t>
            </a:r>
            <a:r>
              <a:rPr lang="en-US" altLang="zh-CN" i="1">
                <a:latin typeface="Tahoma" charset="0"/>
                <a:ea typeface="宋体" charset="0"/>
                <a:cs typeface="宋体" charset="0"/>
              </a:rPr>
              <a:t>Anda </a:t>
            </a:r>
            <a:r>
              <a:rPr lang="en-US" altLang="zh-CN">
                <a:latin typeface="Tahoma" charset="0"/>
                <a:ea typeface="宋体" charset="0"/>
                <a:cs typeface="宋体" charset="0"/>
              </a:rPr>
              <a:t>untuk menyediakan waktu kudus?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Sinagoga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Apakah itu?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Apakah hubungannya dengan gereja?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8397875" y="76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138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7"/>
          <p:cNvSpPr>
            <a:spLocks noChangeArrowheads="1"/>
          </p:cNvSpPr>
          <p:nvPr/>
        </p:nvSpPr>
        <p:spPr bwMode="auto">
          <a:xfrm>
            <a:off x="0" y="2819400"/>
            <a:ext cx="8458200" cy="266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1" name="Picture 102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819400"/>
            <a:ext cx="1754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Text Box 1029"/>
          <p:cNvSpPr txBox="1">
            <a:spLocks noChangeArrowheads="1"/>
          </p:cNvSpPr>
          <p:nvPr/>
        </p:nvSpPr>
        <p:spPr bwMode="auto">
          <a:xfrm>
            <a:off x="-381000" y="3352800"/>
            <a:ext cx="67056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</a:pPr>
            <a:r>
              <a:rPr lang="en-US" sz="3600" b="1">
                <a:solidFill>
                  <a:srgbClr val="FFFF66"/>
                </a:solidFill>
                <a:latin typeface="Arial" charset="0"/>
              </a:rPr>
              <a:t>Memahami hari</a:t>
            </a:r>
          </a:p>
          <a:p>
            <a:pPr algn="ctr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</a:pPr>
            <a:r>
              <a:rPr lang="en-US" sz="4800" b="1">
                <a:solidFill>
                  <a:srgbClr val="FFFF66"/>
                </a:solidFill>
                <a:latin typeface="Arial" charset="0"/>
              </a:rPr>
              <a:t>Sabat</a:t>
            </a:r>
            <a:endParaRPr lang="en-US" sz="48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81253" name="Text Box 1031"/>
          <p:cNvSpPr txBox="1">
            <a:spLocks noChangeArrowheads="1"/>
          </p:cNvSpPr>
          <p:nvPr/>
        </p:nvSpPr>
        <p:spPr bwMode="auto">
          <a:xfrm>
            <a:off x="8301038" y="73025"/>
            <a:ext cx="766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/>
              <a:t>126</a:t>
            </a:r>
          </a:p>
        </p:txBody>
      </p:sp>
    </p:spTree>
  </p:cSld>
  <p:clrMapOvr>
    <a:masterClrMapping/>
  </p:clrMapOvr>
  <p:transition xmlns:p14="http://schemas.microsoft.com/office/powerpoint/2010/main" advTm="601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026" descr="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7467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Rectangle 1027"/>
          <p:cNvSpPr>
            <a:spLocks noChangeArrowheads="1"/>
          </p:cNvSpPr>
          <p:nvPr/>
        </p:nvSpPr>
        <p:spPr bwMode="auto">
          <a:xfrm>
            <a:off x="7467600" y="0"/>
            <a:ext cx="1905000" cy="70866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28625" y="5143500"/>
            <a:ext cx="8729663" cy="1714500"/>
          </a:xfrm>
          <a:solidFill>
            <a:srgbClr val="33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Tahoma" charset="0"/>
              </a:rPr>
              <a:t>Selama 400 tahun tahun(959-586 SM), kehidupan Bangsa Yahudi berada di sekeliling bait Suci yang dibangun Salomo</a:t>
            </a:r>
          </a:p>
        </p:txBody>
      </p:sp>
      <p:sp>
        <p:nvSpPr>
          <p:cNvPr id="217092" name="Text Box 1029"/>
          <p:cNvSpPr txBox="1">
            <a:spLocks noChangeArrowheads="1"/>
          </p:cNvSpPr>
          <p:nvPr/>
        </p:nvSpPr>
        <p:spPr bwMode="auto">
          <a:xfrm>
            <a:off x="76200" y="76200"/>
            <a:ext cx="643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60400"/>
                </a:solidFill>
              </a:rPr>
              <a:t>Agama Yahudi di Israel dan Penyebaran orang Yahudi</a:t>
            </a:r>
          </a:p>
          <a:p>
            <a:r>
              <a:rPr lang="en-US" sz="1800" b="1">
                <a:solidFill>
                  <a:srgbClr val="060400"/>
                </a:solidFill>
              </a:rPr>
              <a:t>(lanjutan)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026" descr="Temple B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8143875" cy="1752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Tahoma" charset="0"/>
              </a:rPr>
              <a:t>Orang Yahudi mempertahankan kekudusan di bejana pembasuhan</a:t>
            </a:r>
          </a:p>
        </p:txBody>
      </p:sp>
      <p:sp>
        <p:nvSpPr>
          <p:cNvPr id="334852" name="Line 1028"/>
          <p:cNvSpPr>
            <a:spLocks noChangeShapeType="1"/>
          </p:cNvSpPr>
          <p:nvPr/>
        </p:nvSpPr>
        <p:spPr bwMode="auto">
          <a:xfrm>
            <a:off x="0" y="0"/>
            <a:ext cx="914400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3" name="Line 1029"/>
          <p:cNvSpPr>
            <a:spLocks noChangeShapeType="1"/>
          </p:cNvSpPr>
          <p:nvPr/>
        </p:nvSpPr>
        <p:spPr bwMode="auto">
          <a:xfrm rot="5400000">
            <a:off x="1143000" y="-1143000"/>
            <a:ext cx="6858000" cy="914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4" name="Rectangle 1030"/>
          <p:cNvSpPr>
            <a:spLocks noChangeArrowheads="1"/>
          </p:cNvSpPr>
          <p:nvPr/>
        </p:nvSpPr>
        <p:spPr bwMode="auto">
          <a:xfrm rot="20670166">
            <a:off x="-14288" y="2208213"/>
            <a:ext cx="9144001" cy="30416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8800">
                <a:effectLst>
                  <a:outerShdw blurRad="38100" dist="38100" dir="2700000" algn="tl">
                    <a:srgbClr val="000000"/>
                  </a:outerShdw>
                </a:effectLst>
              </a:rPr>
              <a:t>Bait Suci Dihancurkan!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4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348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348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animBg="1"/>
      <p:bldP spid="334853" grpId="0" animBg="1"/>
      <p:bldP spid="3348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2" descr="Luke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3810000" cy="1371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66000"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Tahoma" charset="0"/>
              </a:rPr>
              <a:t>Doa-doa untuk Bait Suci ke-3</a:t>
            </a:r>
          </a:p>
        </p:txBody>
      </p:sp>
      <p:pic>
        <p:nvPicPr>
          <p:cNvPr id="118788" name="Picture 4" descr="Luke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58900"/>
            <a:ext cx="38465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6" descr="Brown marble"/>
          <p:cNvSpPr txBox="1">
            <a:spLocks noChangeArrowheads="1"/>
          </p:cNvSpPr>
          <p:nvPr/>
        </p:nvSpPr>
        <p:spPr bwMode="auto">
          <a:xfrm>
            <a:off x="1643063" y="4210050"/>
            <a:ext cx="5643562" cy="26781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Sementara terus berdoa untuk pemulihan Bait Suci, orang Yahudi membutuhkan tempat umum untuk berkumpul </a:t>
            </a:r>
            <a:r>
              <a:rPr lang="ja-JP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bersama</a:t>
            </a:r>
            <a:r>
              <a:rPr lang="ja-JP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</a:t>
            </a:r>
            <a:r>
              <a:rPr lang="en-US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syn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untuk mempertahankan </a:t>
            </a:r>
            <a:r>
              <a:rPr lang="ja-JP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cara hidup</a:t>
            </a:r>
            <a:r>
              <a:rPr lang="ja-JP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</a:t>
            </a:r>
            <a:r>
              <a:rPr lang="en-US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agoge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mereka. Karena itu lahirlah </a:t>
            </a:r>
            <a:r>
              <a:rPr lang="ja-JP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synagogue</a:t>
            </a:r>
            <a:r>
              <a:rPr lang="ja-JP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(sinagoga).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2" descr="31 Babylonia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4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Times New Roman" charset="0"/>
              </a:rPr>
              <a:t>Asal Mula Sinagoga: Babilonia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86000"/>
            <a:ext cx="2895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latin typeface="Times New Roman" charset="0"/>
              </a:rPr>
              <a:t>Deportasi</a:t>
            </a:r>
          </a:p>
          <a:p>
            <a:pPr eaLnBrk="1" hangingPunct="1">
              <a:defRPr/>
            </a:pPr>
            <a:r>
              <a:rPr lang="en-US" sz="2800" b="1">
                <a:latin typeface="Times New Roman" charset="0"/>
              </a:rPr>
              <a:t>Pengembangan</a:t>
            </a:r>
          </a:p>
        </p:txBody>
      </p:sp>
      <p:sp>
        <p:nvSpPr>
          <p:cNvPr id="223236" name="Text Box 5"/>
          <p:cNvSpPr txBox="1">
            <a:spLocks noChangeArrowheads="1"/>
          </p:cNvSpPr>
          <p:nvPr/>
        </p:nvSpPr>
        <p:spPr bwMode="auto">
          <a:xfrm>
            <a:off x="7620000" y="7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Times New Roman" charset="0"/>
              </a:rPr>
              <a:t>56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5091113" y="2357438"/>
            <a:ext cx="3409950" cy="2714625"/>
          </a:xfrm>
          <a:prstGeom prst="wedgeRoundRectCallout">
            <a:avLst>
              <a:gd name="adj1" fmla="val -113361"/>
              <a:gd name="adj2" fmla="val -21468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chemeClr val="bg2"/>
                </a:solidFill>
                <a:latin typeface="Times New Roman" charset="0"/>
              </a:rPr>
              <a:t>Pemisahan</a:t>
            </a:r>
          </a:p>
          <a:p>
            <a:pPr algn="ctr" eaLnBrk="1" hangingPunct="1"/>
            <a:r>
              <a:rPr lang="en-US" sz="3200" b="1">
                <a:solidFill>
                  <a:schemeClr val="bg2"/>
                </a:solidFill>
                <a:latin typeface="Times New Roman" charset="0"/>
              </a:rPr>
              <a:t>Sinagoga</a:t>
            </a:r>
          </a:p>
          <a:p>
            <a:pPr algn="ctr" eaLnBrk="1" hangingPunct="1"/>
            <a:r>
              <a:rPr lang="en-US" sz="3200" b="1">
                <a:solidFill>
                  <a:schemeClr val="bg2"/>
                </a:solidFill>
                <a:latin typeface="Times New Roman" charset="0"/>
              </a:rPr>
              <a:t>Tidak ada lagi penyembahan berhala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4038600" cy="5486400"/>
            <a:chOff x="0" y="0"/>
            <a:chExt cx="2144" cy="3172"/>
          </a:xfrm>
        </p:grpSpPr>
        <p:pic>
          <p:nvPicPr>
            <p:cNvPr id="225298" name="Picture 6" descr="traditional costume 2 r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44" cy="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99" name="Text Box 15"/>
            <p:cNvSpPr txBox="1">
              <a:spLocks noChangeArrowheads="1"/>
            </p:cNvSpPr>
            <p:nvPr/>
          </p:nvSpPr>
          <p:spPr bwMode="auto">
            <a:xfrm>
              <a:off x="192" y="0"/>
              <a:ext cx="90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60400"/>
                  </a:solidFill>
                </a:rPr>
                <a:t>Polish couple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33850" y="0"/>
            <a:ext cx="5086350" cy="4832350"/>
            <a:chOff x="2604" y="0"/>
            <a:chExt cx="3204" cy="3044"/>
          </a:xfrm>
        </p:grpSpPr>
        <p:pic>
          <p:nvPicPr>
            <p:cNvPr id="225295" name="Picture 5" descr="traditional costume 2 le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0"/>
              <a:ext cx="320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96" name="Text Box 16"/>
            <p:cNvSpPr txBox="1">
              <a:spLocks noChangeArrowheads="1"/>
            </p:cNvSpPr>
            <p:nvPr/>
          </p:nvSpPr>
          <p:spPr bwMode="auto">
            <a:xfrm>
              <a:off x="2688" y="0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60400"/>
                  </a:solidFill>
                </a:rPr>
                <a:t>Indian</a:t>
              </a:r>
            </a:p>
          </p:txBody>
        </p:sp>
        <p:sp>
          <p:nvSpPr>
            <p:cNvPr id="225297" name="Text Box 17"/>
            <p:cNvSpPr txBox="1">
              <a:spLocks noChangeArrowheads="1"/>
            </p:cNvSpPr>
            <p:nvPr/>
          </p:nvSpPr>
          <p:spPr bwMode="auto">
            <a:xfrm>
              <a:off x="4272" y="201"/>
              <a:ext cx="7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60400"/>
                  </a:solidFill>
                </a:rPr>
                <a:t>Algerians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638800" y="3048000"/>
            <a:ext cx="3581400" cy="3886200"/>
            <a:chOff x="3504" y="1872"/>
            <a:chExt cx="2256" cy="2448"/>
          </a:xfrm>
        </p:grpSpPr>
        <p:pic>
          <p:nvPicPr>
            <p:cNvPr id="225292" name="Picture 7" descr="traditional costume lef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872"/>
              <a:ext cx="2217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93" name="Text Box 11"/>
            <p:cNvSpPr txBox="1">
              <a:spLocks noChangeArrowheads="1"/>
            </p:cNvSpPr>
            <p:nvPr/>
          </p:nvSpPr>
          <p:spPr bwMode="auto">
            <a:xfrm>
              <a:off x="3504" y="2937"/>
              <a:ext cx="12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60400"/>
                  </a:solidFill>
                </a:rPr>
                <a:t>Constantinople</a:t>
              </a:r>
            </a:p>
          </p:txBody>
        </p:sp>
        <p:sp>
          <p:nvSpPr>
            <p:cNvPr id="225294" name="Text Box 12"/>
            <p:cNvSpPr txBox="1">
              <a:spLocks noChangeArrowheads="1"/>
            </p:cNvSpPr>
            <p:nvPr/>
          </p:nvSpPr>
          <p:spPr bwMode="auto">
            <a:xfrm>
              <a:off x="4551" y="3744"/>
              <a:ext cx="8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60400"/>
                  </a:solidFill>
                </a:rPr>
                <a:t>Smyrniote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124200"/>
            <a:ext cx="3757613" cy="3810000"/>
            <a:chOff x="0" y="1968"/>
            <a:chExt cx="2367" cy="2400"/>
          </a:xfrm>
        </p:grpSpPr>
        <p:grpSp>
          <p:nvGrpSpPr>
            <p:cNvPr id="225288" name="Group 19"/>
            <p:cNvGrpSpPr>
              <a:grpSpLocks/>
            </p:cNvGrpSpPr>
            <p:nvPr/>
          </p:nvGrpSpPr>
          <p:grpSpPr bwMode="auto">
            <a:xfrm>
              <a:off x="0" y="1968"/>
              <a:ext cx="2367" cy="2400"/>
              <a:chOff x="0" y="1920"/>
              <a:chExt cx="2367" cy="2400"/>
            </a:xfrm>
          </p:grpSpPr>
          <p:pic>
            <p:nvPicPr>
              <p:cNvPr id="225290" name="Picture 8" descr="traditional costume righ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20"/>
                <a:ext cx="2367" cy="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291" name="Text Box 14"/>
              <p:cNvSpPr txBox="1">
                <a:spLocks noChangeArrowheads="1"/>
              </p:cNvSpPr>
              <p:nvPr/>
            </p:nvSpPr>
            <p:spPr bwMode="auto">
              <a:xfrm>
                <a:off x="1248" y="3936"/>
                <a:ext cx="8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solidFill>
                      <a:srgbClr val="060400"/>
                    </a:solidFill>
                  </a:rPr>
                  <a:t>Moroccan</a:t>
                </a:r>
              </a:p>
            </p:txBody>
          </p:sp>
        </p:grpSp>
        <p:sp>
          <p:nvSpPr>
            <p:cNvPr id="225289" name="Text Box 13"/>
            <p:cNvSpPr txBox="1">
              <a:spLocks noChangeArrowheads="1"/>
            </p:cNvSpPr>
            <p:nvPr/>
          </p:nvSpPr>
          <p:spPr bwMode="auto">
            <a:xfrm>
              <a:off x="384" y="2112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60400"/>
                  </a:solidFill>
                </a:rPr>
                <a:t>Jerusalem couple</a:t>
              </a:r>
            </a:p>
          </p:txBody>
        </p:sp>
      </p:grp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4648200"/>
            <a:ext cx="2057400" cy="2286000"/>
          </a:xfrm>
          <a:solidFill>
            <a:srgbClr val="060400"/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Sinagoga juga berbeda-beda!</a:t>
            </a: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3657600" y="0"/>
            <a:ext cx="533400" cy="47244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2071688"/>
            <a:ext cx="5076825" cy="1228725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  <a:latin typeface="Tahoma" charset="0"/>
              </a:rPr>
              <a:t>Yahudi Berbeda-beda</a:t>
            </a:r>
            <a:br>
              <a:rPr lang="en-US" sz="4000">
                <a:solidFill>
                  <a:schemeClr val="tx1"/>
                </a:solidFill>
                <a:latin typeface="Tahoma" charset="0"/>
              </a:rPr>
            </a:br>
            <a:r>
              <a:rPr lang="en-US" sz="1800">
                <a:solidFill>
                  <a:schemeClr val="tx1"/>
                </a:solidFill>
                <a:latin typeface="Tahoma" charset="0"/>
              </a:rPr>
              <a:t>(semuanya lukisan dari abad ke-19)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nimBg="1"/>
      <p:bldP spid="1218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4" descr="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/>
          <a:stretch>
            <a:fillRect/>
          </a:stretch>
        </p:blipFill>
        <p:spPr bwMode="auto">
          <a:xfrm>
            <a:off x="4783138" y="0"/>
            <a:ext cx="43608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0" name="Picture 5" descr="medieval synago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8895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1" name="Picture 6" descr="wooden synagogue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163" y="3949700"/>
            <a:ext cx="4287837" cy="290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80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Tahoma" charset="0"/>
              </a:rPr>
              <a:t>Perbedaan Sinagoga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4724400" y="0"/>
            <a:ext cx="2286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 rot="5400000">
            <a:off x="6896100" y="1638300"/>
            <a:ext cx="228600" cy="44196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Tahoma" charset="0"/>
              </a:rPr>
              <a:t>Sinagoga di Florence, Italy </a:t>
            </a:r>
            <a:br>
              <a:rPr lang="en-US" sz="4000">
                <a:latin typeface="Tahoma" charset="0"/>
              </a:rPr>
            </a:br>
            <a:r>
              <a:rPr lang="en-US" sz="4000">
                <a:latin typeface="Tahoma" charset="0"/>
              </a:rPr>
              <a:t>(dibangun 1874-82)</a:t>
            </a:r>
          </a:p>
        </p:txBody>
      </p:sp>
      <p:pic>
        <p:nvPicPr>
          <p:cNvPr id="229378" name="Picture 4" descr="Florence Synagogue (1874-8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5" descr="Green marble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043863" cy="129698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</a:rPr>
              <a:t>Bahkan Masada memiliki sebuah Sinagoga</a:t>
            </a:r>
          </a:p>
        </p:txBody>
      </p:sp>
      <p:pic>
        <p:nvPicPr>
          <p:cNvPr id="231427" name="Picture 4" descr="synagogueatmas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74638"/>
            <a:ext cx="45720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Tahoma" charset="0"/>
              </a:rPr>
              <a:t>Perabot &amp; Desain Sinagoga</a:t>
            </a:r>
          </a:p>
        </p:txBody>
      </p:sp>
      <p:pic>
        <p:nvPicPr>
          <p:cNvPr id="233474" name="Picture 6" descr="traditional 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55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5" name="Picture 4" descr="traditional synagogue floor 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43313"/>
            <a:ext cx="3357563" cy="3200400"/>
          </a:xfrm>
          <a:solidFill>
            <a:srgbClr val="060400"/>
          </a:solidFill>
        </p:spPr>
        <p:txBody>
          <a:bodyPr/>
          <a:lstStyle/>
          <a:p>
            <a:pPr marL="444500" indent="-444500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Peti (Tabut)</a:t>
            </a:r>
          </a:p>
          <a:p>
            <a:pPr marL="444500" indent="-444500"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Bema</a:t>
            </a:r>
            <a:r>
              <a:rPr lang="ja-JP" alt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”</a:t>
            </a: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 (Meja)</a:t>
            </a:r>
          </a:p>
          <a:p>
            <a:pPr marL="444500" indent="-444500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Bangku</a:t>
            </a:r>
          </a:p>
          <a:p>
            <a:pPr marL="444500" indent="-444500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Lampu</a:t>
            </a:r>
          </a:p>
          <a:p>
            <a:pPr marL="444500" indent="-444500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Perempuan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876800" y="1905000"/>
            <a:ext cx="1219200" cy="1905000"/>
          </a:xfrm>
          <a:prstGeom prst="wedgeRoundRectCallout">
            <a:avLst>
              <a:gd name="adj1" fmla="val -215106"/>
              <a:gd name="adj2" fmla="val 54917"/>
              <a:gd name="adj3" fmla="val 16667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3962400" y="3886200"/>
            <a:ext cx="3200400" cy="2971800"/>
          </a:xfrm>
          <a:prstGeom prst="wedgeRoundRectCallout">
            <a:avLst>
              <a:gd name="adj1" fmla="val -77181"/>
              <a:gd name="adj2" fmla="val -26333"/>
              <a:gd name="adj3" fmla="val 16667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7772400" y="2514600"/>
            <a:ext cx="990600" cy="20574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152400"/>
            <a:ext cx="2362200" cy="2819400"/>
            <a:chOff x="528" y="96"/>
            <a:chExt cx="1488" cy="1776"/>
          </a:xfrm>
        </p:grpSpPr>
        <p:sp>
          <p:nvSpPr>
            <p:cNvPr id="233485" name="AutoShape 11"/>
            <p:cNvSpPr>
              <a:spLocks noChangeArrowheads="1"/>
            </p:cNvSpPr>
            <p:nvPr/>
          </p:nvSpPr>
          <p:spPr bwMode="auto">
            <a:xfrm>
              <a:off x="528" y="96"/>
              <a:ext cx="336" cy="177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AutoShape 12"/>
            <p:cNvSpPr>
              <a:spLocks noChangeArrowheads="1"/>
            </p:cNvSpPr>
            <p:nvPr/>
          </p:nvSpPr>
          <p:spPr bwMode="auto">
            <a:xfrm>
              <a:off x="1680" y="96"/>
              <a:ext cx="336" cy="177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00400" y="3581400"/>
            <a:ext cx="4953000" cy="2133600"/>
            <a:chOff x="2016" y="2256"/>
            <a:chExt cx="3120" cy="1344"/>
          </a:xfrm>
        </p:grpSpPr>
        <p:sp>
          <p:nvSpPr>
            <p:cNvPr id="233483" name="AutoShape 9"/>
            <p:cNvSpPr>
              <a:spLocks noChangeArrowheads="1"/>
            </p:cNvSpPr>
            <p:nvPr/>
          </p:nvSpPr>
          <p:spPr bwMode="auto">
            <a:xfrm>
              <a:off x="4560" y="2304"/>
              <a:ext cx="576" cy="129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AutoShape 14"/>
            <p:cNvSpPr>
              <a:spLocks noChangeArrowheads="1"/>
            </p:cNvSpPr>
            <p:nvPr/>
          </p:nvSpPr>
          <p:spPr bwMode="auto">
            <a:xfrm>
              <a:off x="2016" y="2256"/>
              <a:ext cx="576" cy="129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482" name="Text Box 1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138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 autoUpdateAnimBg="0"/>
      <p:bldP spid="123911" grpId="0" animBg="1" autoUpdateAnimBg="0"/>
      <p:bldP spid="123912" grpId="0" animBg="1" autoUpdateAnimBg="0"/>
      <p:bldP spid="1239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74638"/>
            <a:ext cx="3733800" cy="3154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</a:rPr>
              <a:t>Rancangan Sinagoga Modern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3352800"/>
            <a:ext cx="299085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</a:rPr>
              <a:t>Merasa sering melihatnya?</a:t>
            </a:r>
          </a:p>
        </p:txBody>
      </p:sp>
      <p:pic>
        <p:nvPicPr>
          <p:cNvPr id="235523" name="Picture 4" descr="modern synagogue floor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</a:rPr>
              <a:t>Sabat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2895600"/>
          </a:xfrm>
        </p:spPr>
        <p:txBody>
          <a:bodyPr/>
          <a:lstStyle/>
          <a:p>
            <a:pPr marL="444500" indent="-444500" eaLnBrk="1" hangingPunct="1">
              <a:spcBef>
                <a:spcPct val="75000"/>
              </a:spcBef>
            </a:pPr>
            <a:r>
              <a:rPr lang="en-US" sz="3600">
                <a:latin typeface="Arial" charset="0"/>
              </a:rPr>
              <a:t>Makna dalam Taurat</a:t>
            </a:r>
          </a:p>
          <a:p>
            <a:pPr marL="444500" indent="-444500" eaLnBrk="1" hangingPunct="1">
              <a:spcBef>
                <a:spcPct val="75000"/>
              </a:spcBef>
            </a:pPr>
            <a:r>
              <a:rPr lang="en-US" sz="3600">
                <a:latin typeface="Arial" charset="0"/>
              </a:rPr>
              <a:t>Makna dalam agama Yahudi/aturan orang Yahudi</a:t>
            </a:r>
          </a:p>
          <a:p>
            <a:pPr marL="444500" indent="-444500" eaLnBrk="1" hangingPunct="1">
              <a:spcBef>
                <a:spcPct val="75000"/>
              </a:spcBef>
            </a:pPr>
            <a:r>
              <a:rPr lang="en-US" sz="3600">
                <a:latin typeface="Arial" charset="0"/>
              </a:rPr>
              <a:t>Makna bagi orang Kristen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9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4" descr="synagogueatmeiron(reconstruc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257800" cy="101758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Desain Sinagoga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5500688" cy="1828800"/>
          </a:xfrm>
          <a:gradFill rotWithShape="1">
            <a:gsLst>
              <a:gs pos="0">
                <a:srgbClr val="CC9900">
                  <a:alpha val="69000"/>
                </a:srgbClr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</a:rPr>
              <a:t>Tempat suci untuk Taurat</a:t>
            </a:r>
          </a:p>
          <a:p>
            <a:pPr eaLnBrk="1" hangingPunct="1">
              <a:defRPr/>
            </a:pPr>
            <a:r>
              <a:rPr lang="en-US">
                <a:latin typeface="Tahoma" charset="0"/>
              </a:rPr>
              <a:t>Lantai dasar untuk Laki-laki</a:t>
            </a:r>
          </a:p>
          <a:p>
            <a:pPr eaLnBrk="1" hangingPunct="1">
              <a:defRPr/>
            </a:pPr>
            <a:r>
              <a:rPr lang="en-US">
                <a:latin typeface="Tahoma" charset="0"/>
              </a:rPr>
              <a:t>Balkon untuk perempuan</a:t>
            </a:r>
          </a:p>
        </p:txBody>
      </p:sp>
      <p:sp>
        <p:nvSpPr>
          <p:cNvPr id="237572" name="Line 5"/>
          <p:cNvSpPr>
            <a:spLocks noChangeShapeType="1"/>
          </p:cNvSpPr>
          <p:nvPr/>
        </p:nvSpPr>
        <p:spPr bwMode="auto">
          <a:xfrm flipV="1">
            <a:off x="2590800" y="4267200"/>
            <a:ext cx="2286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3" name="Text Box 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60400"/>
                </a:solidFill>
              </a:rPr>
              <a:t>138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5" descr="scribe correcting a torah sc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b="17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3246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latin typeface="Tahoma" charset="0"/>
              </a:rPr>
              <a:t>Kepemimpinan Sinagoga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06388" y="4876800"/>
            <a:ext cx="3122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600"/>
              <a:t> Penatua</a:t>
            </a:r>
          </a:p>
          <a:p>
            <a:pPr>
              <a:buFontTx/>
              <a:buAutoNum type="arabicPeriod"/>
            </a:pPr>
            <a:r>
              <a:rPr lang="en-US" sz="3600"/>
              <a:t> Pemimpin</a:t>
            </a:r>
          </a:p>
          <a:p>
            <a:pPr>
              <a:buFontTx/>
              <a:buAutoNum type="arabicPeriod"/>
            </a:pPr>
            <a:r>
              <a:rPr lang="en-US" sz="3600"/>
              <a:t> Anggota</a:t>
            </a:r>
          </a:p>
        </p:txBody>
      </p:sp>
      <p:sp>
        <p:nvSpPr>
          <p:cNvPr id="239620" name="Text Box 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138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1034" descr="modern synagogue floor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6" name="Picture 1033" descr="interior of a synago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9" name="Rectangle 10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46001"/>
                </a:schemeClr>
              </a:gs>
              <a:gs pos="100000">
                <a:schemeClr val="bg2">
                  <a:gamma/>
                  <a:shade val="46275"/>
                  <a:invGamma/>
                  <a:alpha val="46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72" name="Text Box 1028"/>
          <p:cNvSpPr txBox="1">
            <a:spLocks noChangeArrowheads="1"/>
          </p:cNvSpPr>
          <p:nvPr/>
        </p:nvSpPr>
        <p:spPr bwMode="auto">
          <a:xfrm>
            <a:off x="4010025" y="1828800"/>
            <a:ext cx="5562600" cy="4032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3200" b="1"/>
              <a:t>Kristen</a:t>
            </a:r>
          </a:p>
          <a:p>
            <a:pPr>
              <a:buFontTx/>
              <a:buChar char="•"/>
            </a:pPr>
            <a:r>
              <a:rPr lang="en-US" sz="3200" b="1"/>
              <a:t>Duduk bersama</a:t>
            </a:r>
          </a:p>
          <a:p>
            <a:pPr>
              <a:buFontTx/>
              <a:buChar char="•"/>
            </a:pPr>
            <a:r>
              <a:rPr lang="en-US" sz="3200" b="1"/>
              <a:t>Keluarga / rumah</a:t>
            </a:r>
          </a:p>
          <a:p>
            <a:pPr>
              <a:buFontTx/>
              <a:buChar char="•"/>
            </a:pPr>
            <a:r>
              <a:rPr lang="en-US" sz="3200" b="1"/>
              <a:t>Spontanitas</a:t>
            </a:r>
          </a:p>
          <a:p>
            <a:pPr>
              <a:buFontTx/>
              <a:buChar char="•"/>
            </a:pPr>
            <a:r>
              <a:rPr lang="en-US" sz="3200" b="1"/>
              <a:t>Tidak bebau politik</a:t>
            </a:r>
          </a:p>
          <a:p>
            <a:pPr>
              <a:buFontTx/>
              <a:buChar char="•"/>
            </a:pPr>
            <a:r>
              <a:rPr lang="en-US" sz="3200" b="1"/>
              <a:t>Disiplin non-fisik</a:t>
            </a:r>
          </a:p>
          <a:p>
            <a:pPr>
              <a:buFontTx/>
              <a:buChar char="•"/>
            </a:pPr>
            <a:r>
              <a:rPr lang="en-US" sz="3200" b="1"/>
              <a:t>Hari Minggu</a:t>
            </a:r>
          </a:p>
          <a:p>
            <a:pPr>
              <a:buFontTx/>
              <a:buChar char="•"/>
            </a:pPr>
            <a:r>
              <a:rPr lang="en-US" sz="3200" b="1"/>
              <a:t>Seperti Surga</a:t>
            </a:r>
          </a:p>
        </p:txBody>
      </p:sp>
      <p:sp>
        <p:nvSpPr>
          <p:cNvPr id="135174" name="Text Box 1030"/>
          <p:cNvSpPr txBox="1">
            <a:spLocks noChangeArrowheads="1"/>
          </p:cNvSpPr>
          <p:nvPr/>
        </p:nvSpPr>
        <p:spPr bwMode="auto">
          <a:xfrm>
            <a:off x="142875" y="1828800"/>
            <a:ext cx="4038600" cy="4032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3200" b="1"/>
              <a:t>Yahudi</a:t>
            </a:r>
          </a:p>
          <a:p>
            <a:pPr>
              <a:buFontTx/>
              <a:buChar char="•"/>
            </a:pPr>
            <a:r>
              <a:rPr lang="en-US" sz="3200" b="1"/>
              <a:t>Pemisahan</a:t>
            </a:r>
          </a:p>
          <a:p>
            <a:pPr>
              <a:buFontTx/>
              <a:buChar char="•"/>
            </a:pPr>
            <a:r>
              <a:rPr lang="en-US" sz="3200" b="1"/>
              <a:t>Bangunan</a:t>
            </a:r>
          </a:p>
          <a:p>
            <a:pPr>
              <a:buFontTx/>
              <a:buChar char="•"/>
            </a:pPr>
            <a:r>
              <a:rPr lang="en-US" sz="3200" b="1"/>
              <a:t>Struktural</a:t>
            </a:r>
          </a:p>
          <a:p>
            <a:pPr>
              <a:buFontTx/>
              <a:buChar char="•"/>
            </a:pPr>
            <a:r>
              <a:rPr lang="en-US" sz="3200" b="1"/>
              <a:t>Politikal</a:t>
            </a:r>
          </a:p>
          <a:p>
            <a:pPr>
              <a:buFontTx/>
              <a:buChar char="•"/>
            </a:pPr>
            <a:r>
              <a:rPr lang="en-US" sz="3200" b="1"/>
              <a:t>Pukulan</a:t>
            </a:r>
          </a:p>
          <a:p>
            <a:pPr>
              <a:buFontTx/>
              <a:buChar char="•"/>
            </a:pPr>
            <a:r>
              <a:rPr lang="en-US" sz="3200" b="1"/>
              <a:t>Hari Sabat</a:t>
            </a:r>
          </a:p>
          <a:p>
            <a:pPr>
              <a:buFontTx/>
              <a:buChar char="•"/>
            </a:pPr>
            <a:r>
              <a:rPr lang="en-US" sz="3200" b="1"/>
              <a:t>Seperti Bait Suci</a:t>
            </a: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49363"/>
          </a:xfrm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latin typeface="Tahoma" charset="0"/>
              </a:rPr>
              <a:t>Sinagoga &amp; Gereja: Perbedaan</a:t>
            </a:r>
          </a:p>
        </p:txBody>
      </p:sp>
      <p:sp>
        <p:nvSpPr>
          <p:cNvPr id="241671" name="Text Box 103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139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  <p:bldP spid="13517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 descr="wooden 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5" b="2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49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Sinagoga &amp; Gereja: Persamaan</a:t>
            </a:r>
          </a:p>
        </p:txBody>
      </p:sp>
      <p:sp>
        <p:nvSpPr>
          <p:cNvPr id="243715" name="Text Box 4"/>
          <p:cNvSpPr txBox="1">
            <a:spLocks noChangeArrowheads="1"/>
          </p:cNvSpPr>
          <p:nvPr/>
        </p:nvSpPr>
        <p:spPr bwMode="auto">
          <a:xfrm>
            <a:off x="1981200" y="1295400"/>
            <a:ext cx="6208713" cy="2862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600"/>
              <a:t>  Satu di setiap kota</a:t>
            </a:r>
          </a:p>
          <a:p>
            <a:pPr>
              <a:buFontTx/>
              <a:buAutoNum type="arabicPeriod"/>
            </a:pPr>
            <a:r>
              <a:rPr lang="en-US" sz="3600"/>
              <a:t>  Penatua/Pemimpin Rohani</a:t>
            </a:r>
          </a:p>
          <a:p>
            <a:pPr>
              <a:buFontTx/>
              <a:buAutoNum type="arabicPeriod"/>
            </a:pPr>
            <a:r>
              <a:rPr lang="en-US" sz="3600"/>
              <a:t>  Mimbar, bangku, lampu</a:t>
            </a:r>
          </a:p>
          <a:p>
            <a:pPr>
              <a:buFontTx/>
              <a:buAutoNum type="arabicPeriod"/>
            </a:pPr>
            <a:r>
              <a:rPr lang="en-US" sz="3600"/>
              <a:t>  Susunan ibadah</a:t>
            </a:r>
          </a:p>
          <a:p>
            <a:pPr>
              <a:buFontTx/>
              <a:buAutoNum type="arabicPeriod"/>
            </a:pPr>
            <a:r>
              <a:rPr lang="en-US" sz="3600"/>
              <a:t>  Pertemuan terbuka</a:t>
            </a:r>
          </a:p>
        </p:txBody>
      </p:sp>
      <p:sp>
        <p:nvSpPr>
          <p:cNvPr id="243716" name="Text Box 5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139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9096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Latar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Belakang</a:t>
            </a:r>
            <a:r>
              <a:rPr lang="en-US" sz="2400" b="1" dirty="0" smtClean="0"/>
              <a:t> Perjanjian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—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MS PGothic" charset="0"/>
              </a:rPr>
              <a:t>BibleStudyDownloads.org</a:t>
            </a:r>
            <a:endParaRPr lang="en-US" sz="9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4000" b="1" smtClean="0">
                <a:solidFill>
                  <a:srgbClr val="FFFFFF"/>
                </a:solidFill>
              </a:rPr>
              <a:t>Dapatkan slide ini tanpa biaya</a:t>
            </a:r>
            <a:endParaRPr lang="en-US" sz="1400" b="1" smtClean="0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9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85775"/>
            <a:ext cx="7943850" cy="657225"/>
          </a:xfrm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800" b="1">
                <a:latin typeface="Arial" charset="0"/>
              </a:rPr>
              <a:t>Sabat – Makna dalam Taurat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3886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Bahasa Ibrani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Shabbat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(dari kata kerja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shabat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= secara harafiah berarti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untuk berhenti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(melakukan sesuatu)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Hari libur pertama yang disebutkan dalam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Tanakh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(Alkitab Ibrani), dan Allah-lah yang pertama kali melakukannya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Ketaatan menjalankan Shabbat dalam Taurat, hukum ke-4 dalam 10 perintah Allah (Kel 20:8-11, Ul 5:12-15)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845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6700" y="485775"/>
            <a:ext cx="7943850" cy="657225"/>
          </a:xfrm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800" b="1">
                <a:latin typeface="Arial" charset="0"/>
              </a:rPr>
              <a:t>Sabat – Makna dalam Taurat</a:t>
            </a:r>
          </a:p>
        </p:txBody>
      </p:sp>
      <p:sp>
        <p:nvSpPr>
          <p:cNvPr id="242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74813"/>
            <a:ext cx="7924800" cy="3790950"/>
          </a:xfrm>
        </p:spPr>
        <p:txBody>
          <a:bodyPr/>
          <a:lstStyle/>
          <a:p>
            <a:pPr marL="444500" indent="-444500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>
                <a:latin typeface="Arial" charset="0"/>
              </a:rPr>
              <a:t>Tahun Sabat (Kel 23:10-11, Im 25:1-7)</a:t>
            </a:r>
          </a:p>
          <a:p>
            <a:pPr marL="914400" lvl="1" indent="-457200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500">
                <a:latin typeface="Arial" charset="0"/>
                <a:ea typeface="ＭＳ Ｐゴシック" charset="0"/>
              </a:rPr>
              <a:t>Pengasingan selama 70 tahun (2 Taw 36:21)</a:t>
            </a:r>
          </a:p>
          <a:p>
            <a:pPr marL="914400" lvl="1" indent="-457200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500">
                <a:latin typeface="Arial" charset="0"/>
                <a:ea typeface="ＭＳ Ｐゴシック" charset="0"/>
              </a:rPr>
              <a:t>Pemulihan di tahun Sabat (Neh 10:31)</a:t>
            </a:r>
          </a:p>
          <a:p>
            <a:pPr marL="444500" indent="-444500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>
                <a:latin typeface="Arial" charset="0"/>
              </a:rPr>
              <a:t>Tahun Yobel setiap 50 tahun (Im 25,27; Bil 36:4)</a:t>
            </a:r>
          </a:p>
          <a:p>
            <a:pPr marL="444500" indent="-444500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>
                <a:latin typeface="Arial" charset="0"/>
              </a:rPr>
              <a:t>Hari Pengampunan Dosa (Yom Kippur)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409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3000">
                <a:latin typeface="Arial" charset="0"/>
              </a:rPr>
              <a:t>Aturan Yahudi (halakha) mencatat Shabbat sebagai suasana hari libur; menjadi hari yang paling penting dalam kalender Yahudi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3000">
                <a:latin typeface="Arial" charset="0"/>
              </a:rPr>
              <a:t>Pembacaan Taurat pada hari Sabat memiliki parshiot (porsi pembacaan Taurat) lebih daripada Yom Kippur, paling banyak dibandingkan hari raya Yahudi lain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3000">
                <a:latin typeface="Arial" charset="0"/>
              </a:rPr>
              <a:t>Hukuman karena melanggar Shabbat lebih berat daripada melanggar hari raya lainnya</a:t>
            </a:r>
          </a:p>
        </p:txBody>
      </p:sp>
      <p:sp>
        <p:nvSpPr>
          <p:cNvPr id="189442" name="Rectangle 3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084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43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324350"/>
          </a:xfrm>
        </p:spPr>
        <p:txBody>
          <a:bodyPr/>
          <a:lstStyle/>
          <a:p>
            <a:pPr marL="508000" indent="-508000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Satu hari istirahat dilakukan satu kali dalam seminggu oleh pengikut agama Yahudi dan Yahudi sekuler, seringkali mengacu pada hukum Shemittah atau mengikuti hari libur</a:t>
            </a:r>
          </a:p>
          <a:p>
            <a:pPr marL="508000" indent="-508000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Orang Yahudi merayakan hari Shabbat, satu hari istirahat, pada hari ke-7 setiap minggu (sejak matahari terbenam hari Jumat hingga malam hari Sabtu)</a:t>
            </a:r>
          </a:p>
        </p:txBody>
      </p:sp>
      <p:sp>
        <p:nvSpPr>
          <p:cNvPr id="191490" name="Rectangle 3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97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963" y="1676400"/>
            <a:ext cx="8181975" cy="3810000"/>
          </a:xfrm>
        </p:spPr>
        <p:txBody>
          <a:bodyPr/>
          <a:lstStyle/>
          <a:p>
            <a:pPr marL="508000" indent="-508000"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2 tujuan merayakan Shabbat:</a:t>
            </a:r>
          </a:p>
          <a:p>
            <a:pPr marL="508000" indent="-508000"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(menurut Tanakh dan Siddur)</a:t>
            </a:r>
          </a:p>
          <a:p>
            <a:pPr marL="508000" indent="-508000" eaLnBrk="1" hangingPunct="1"/>
            <a:r>
              <a:rPr lang="en-US">
                <a:latin typeface="Arial" charset="0"/>
              </a:rPr>
              <a:t>Memperingati bebasnya bangsa Israel dari perbudakan di Mesir</a:t>
            </a:r>
          </a:p>
          <a:p>
            <a:pPr marL="508000" indent="-508000" eaLnBrk="1" hangingPunct="1"/>
            <a:r>
              <a:rPr lang="en-US">
                <a:latin typeface="Arial" charset="0"/>
              </a:rPr>
              <a:t>Memperingati karya Allah dalam penciptaan alam semesta; pada hari ke-7 Allah beristirahat dari pekerjaan-Nya</a:t>
            </a:r>
          </a:p>
        </p:txBody>
      </p:sp>
      <p:sp>
        <p:nvSpPr>
          <p:cNvPr id="193538" name="Rectangle 3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323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09600" y="1674813"/>
            <a:ext cx="7924800" cy="3790950"/>
          </a:xfrm>
        </p:spPr>
        <p:txBody>
          <a:bodyPr/>
          <a:lstStyle/>
          <a:p>
            <a:pPr marL="465138" indent="-465138" eaLnBrk="1" hangingPunct="1"/>
            <a:r>
              <a:rPr lang="en-US" sz="2400">
                <a:latin typeface="Arial" charset="0"/>
              </a:rPr>
              <a:t>Kegiatan yang dilarang:</a:t>
            </a:r>
          </a:p>
          <a:p>
            <a:pPr marL="865188" lvl="1" eaLnBrk="1" hangingPunct="1"/>
            <a:r>
              <a:rPr lang="en-US" sz="2000">
                <a:latin typeface="Arial" charset="0"/>
                <a:ea typeface="ＭＳ Ｐゴシック" charset="0"/>
              </a:rPr>
              <a:t>Aturan Yahudi melarang orang Yahudi untuk melakukan bentuk apapun dari </a:t>
            </a:r>
            <a:r>
              <a:rPr lang="en-US" sz="2000" i="1">
                <a:latin typeface="Arial" charset="0"/>
                <a:ea typeface="ＭＳ Ｐゴシック" charset="0"/>
              </a:rPr>
              <a:t>melachah</a:t>
            </a:r>
            <a:r>
              <a:rPr lang="en-US" sz="2000">
                <a:latin typeface="Arial" charset="0"/>
                <a:ea typeface="ＭＳ Ｐゴシック" charset="0"/>
              </a:rPr>
              <a:t> (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</a:rPr>
              <a:t>bekerja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altLang="ja-JP" sz="2000">
                <a:latin typeface="Arial" charset="0"/>
                <a:ea typeface="ＭＳ Ｐゴシック" charset="0"/>
              </a:rPr>
              <a:t>) pada hari Shabbat</a:t>
            </a:r>
          </a:p>
          <a:p>
            <a:pPr marL="865188" lvl="1" eaLnBrk="1" hangingPunct="1"/>
            <a:r>
              <a:rPr lang="en-US" sz="2000">
                <a:latin typeface="Arial" charset="0"/>
                <a:ea typeface="ＭＳ Ｐゴシック" charset="0"/>
              </a:rPr>
              <a:t>Berbeda dari pengertian bahasa Inggris atau kegiatan fisik</a:t>
            </a:r>
          </a:p>
          <a:p>
            <a:pPr marL="865188" lvl="1" eaLnBrk="1" hangingPunct="1"/>
            <a:r>
              <a:rPr lang="en-US" sz="2000">
                <a:latin typeface="Arial" charset="0"/>
                <a:ea typeface="ＭＳ Ｐゴシック" charset="0"/>
              </a:rPr>
              <a:t>39 kategori kegiatan yang dilarang</a:t>
            </a:r>
          </a:p>
          <a:p>
            <a:pPr marL="465138" indent="-465138" eaLnBrk="1" hangingPunct="1"/>
            <a:endParaRPr lang="en-US" sz="1000">
              <a:latin typeface="Arial" charset="0"/>
            </a:endParaRPr>
          </a:p>
          <a:p>
            <a:pPr marL="465138" indent="-465138" eaLnBrk="1" hangingPunct="1">
              <a:buFont typeface="Wingdings" charset="0"/>
              <a:buNone/>
            </a:pPr>
            <a:r>
              <a:rPr lang="en-US" sz="2000">
                <a:latin typeface="Arial" charset="0"/>
              </a:rPr>
              <a:t>	Dalam peristiwa yang mempertaruhkan keselamatan nyawa manusia, seorang Yahudi tidak hanya diijinkan, tetapi diharuskan, melanggar aturan Shabbat apapun untuk tujuan menyelamatkan nyawa tersebut</a:t>
            </a:r>
          </a:p>
        </p:txBody>
      </p:sp>
      <p:sp>
        <p:nvSpPr>
          <p:cNvPr id="195586" name="Rectangle 1027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Sabat – Makna dalam Agama Yahudi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916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46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4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8437</TotalTime>
  <Words>1276</Words>
  <Application>Microsoft Macintosh PowerPoint</Application>
  <PresentationFormat>On-screen Show (4:3)</PresentationFormat>
  <Paragraphs>230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59" baseType="lpstr">
      <vt:lpstr>Tahoma</vt:lpstr>
      <vt:lpstr>ＭＳ Ｐゴシック</vt:lpstr>
      <vt:lpstr>Arial</vt:lpstr>
      <vt:lpstr>Wingdings</vt:lpstr>
      <vt:lpstr>Trebuchet MS</vt:lpstr>
      <vt:lpstr>ヒラギノ角ゴ Pro W3</vt:lpstr>
      <vt:lpstr>Times New Roman</vt:lpstr>
      <vt:lpstr>Geneva</vt:lpstr>
      <vt:lpstr>MS PGothic</vt:lpstr>
      <vt:lpstr>Arial Black</vt:lpstr>
      <vt:lpstr>宋体</vt:lpstr>
      <vt:lpstr>Arial Narrow</vt:lpstr>
      <vt:lpstr>Bwgrkl</vt:lpstr>
      <vt:lpstr>Times</vt:lpstr>
      <vt:lpstr>Font14562</vt:lpstr>
      <vt:lpstr>Arial Rounded MT Bold</vt:lpstr>
      <vt:lpstr>AGaramond Semibold</vt:lpstr>
      <vt:lpstr>Slit</vt:lpstr>
      <vt:lpstr>Radial</vt:lpstr>
      <vt:lpstr>Default Design</vt:lpstr>
      <vt:lpstr>Azure</vt:lpstr>
      <vt:lpstr>2_Orbit</vt:lpstr>
      <vt:lpstr>Orbit</vt:lpstr>
      <vt:lpstr>1_Orbit</vt:lpstr>
      <vt:lpstr>Sabat</vt:lpstr>
      <vt:lpstr>PowerPoint Presentation</vt:lpstr>
      <vt:lpstr>Sabat</vt:lpstr>
      <vt:lpstr>Sabat – Makna dalam Taurat</vt:lpstr>
      <vt:lpstr>Sabat – Makna dalam Taurat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Sabat – Makna bagi Orang Kristen</vt:lpstr>
      <vt:lpstr>Sabat – Makna bagi Orang Kristen</vt:lpstr>
      <vt:lpstr>I. Bangsa Israel beristirahat untuk menjaga perjalanan rohani bersama Allah</vt:lpstr>
      <vt:lpstr>II. Kita juga membutuhkan waktu kudus untuk beristirahat dan merenungkan karya tangan Allah dalam hidup kita.</vt:lpstr>
      <vt:lpstr>Ide Utama: Ambil waktu istirahat yang kudus!</vt:lpstr>
      <vt:lpstr>Pertanyaan untuk Diskusi</vt:lpstr>
      <vt:lpstr>Sinagoga</vt:lpstr>
      <vt:lpstr>Selama 400 tahun tahun(959-586 SM), kehidupan Bangsa Yahudi berada di sekeliling bait Suci yang dibangun Salomo</vt:lpstr>
      <vt:lpstr>Orang Yahudi mempertahankan kekudusan di bejana pembasuhan</vt:lpstr>
      <vt:lpstr>Doa-doa untuk Bait Suci ke-3</vt:lpstr>
      <vt:lpstr>Asal Mula Sinagoga: Babilonia</vt:lpstr>
      <vt:lpstr>Yahudi Berbeda-beda (semuanya lukisan dari abad ke-19)</vt:lpstr>
      <vt:lpstr>Perbedaan Sinagoga</vt:lpstr>
      <vt:lpstr>Sinagoga di Florence, Italy  (dibangun 1874-82)</vt:lpstr>
      <vt:lpstr>Bahkan Masada memiliki sebuah Sinagoga</vt:lpstr>
      <vt:lpstr>Perabot &amp; Desain Sinagoga</vt:lpstr>
      <vt:lpstr>Rancangan Sinagoga Modern</vt:lpstr>
      <vt:lpstr>Desain Sinagoga</vt:lpstr>
      <vt:lpstr>Kepemimpinan Sinagoga</vt:lpstr>
      <vt:lpstr>Sinagoga &amp; Gereja: Perbedaan</vt:lpstr>
      <vt:lpstr>Sinagoga &amp; Gereja: Persamaan</vt:lpstr>
      <vt:lpstr>Black</vt:lpstr>
      <vt:lpstr>Latar Belakang Perjanjian Baru—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Priests &amp; Feasts</dc:title>
  <dc:creator>Rick Griffith</dc:creator>
  <cp:lastModifiedBy>Rick Griffith</cp:lastModifiedBy>
  <cp:revision>507</cp:revision>
  <dcterms:created xsi:type="dcterms:W3CDTF">2002-10-22T08:21:58Z</dcterms:created>
  <dcterms:modified xsi:type="dcterms:W3CDTF">2016-03-23T12:36:21Z</dcterms:modified>
</cp:coreProperties>
</file>